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C2D96FD-8665-48AF-B463-16B7C4F649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5F73C4A-0E69-43F6-A0B5-A872543358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37C0E1A-59AF-4C59-A4F3-3192E6BDE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5110C17-0059-4C4B-B075-1DF442BD5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60F03F6-D25C-4AD9-AD2F-776327C13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8772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146FF8B-CA01-4354-9733-310678508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9DCB7D1-9A40-4D0F-80F1-40954E6B6D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97F2FAD-CEC7-4DCB-A401-CA07D412C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DC17103-B3B8-49A0-AF58-8DC316145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ADD35DC-861F-4716-9D08-F9F545466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3318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B0D5C554-7625-4C6B-833B-84AAA07761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CC3A8CF-FFC8-4984-A7FC-5B19F02EBC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9BDAAC3-C192-462E-9FA7-D08B37FAD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A364385-755A-4DBA-8086-1D876B90C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75A1ED1-5017-43A7-A974-1CAB5B2A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9804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D52FC70-47D0-477B-A5BE-588942E72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3B120FE-A05C-4102-BC00-7397A7380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C7951F0-87FC-4E4C-A177-6769B74ED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3489217-8F9E-4F89-B306-46070FA29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78C7D22-ACF0-4E81-9399-2748DB6BD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0466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0C870E-AA8B-4A0D-B3EA-81CC7C2E7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EF57917-0396-4589-86B4-F822F61283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3816079-9AB8-4D2C-A415-11E893271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A7414A0-927D-4099-8EEF-30BF7C701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5262CC4-CF9B-49FA-9450-64A688D07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7742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E1845B1-D53F-4A5E-A243-B92E57A5C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E578D97-71E9-4B18-A0A1-504E5DA4B9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AF8A197-4E20-49DD-B5E3-4E6E34AD37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EEEE1DA-8BF4-4DB1-802E-889927C83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6E13F9D-469F-44DC-89B8-115437910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72717FA-9224-4CE6-AA87-EA5CCFBB2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6290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D64B1E-FF27-4B2F-AE63-1D5929D2E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03392ED-52E3-438B-B7EE-47AA64FA5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99CC8E9-75B2-451E-99DD-A450136700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0EB42CF-2EC7-499C-BA0B-B840C72F25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B7C28EC9-10A0-49E2-AC85-16D348B038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3A9B581-D1DC-439D-87D7-5463AE0E9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80671530-75CE-4400-B3A4-7D6AB3B7B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C5EAB22-A6CF-471C-BDA3-A7A2FABA9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622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6593472-16BA-4D8C-A338-691637D53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4F561952-35F8-4999-B3A3-EDB0659AD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A8A5BDA-D35D-4A70-B1C7-5FA3E9009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5CFB8A2-AFB8-4F0A-9728-813D6E37D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2983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CBFAF90-652F-46F6-9800-711924F37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AEABC03F-AE4B-46BC-9281-5CDC47B74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0AF69F6-06F5-4EE6-B7F7-31E0F9859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488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21BB329-2E6C-4F7E-B474-84A1E7A1F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4EFDC8B-7B51-4A62-8718-CFBDE5D705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EC0F274-F438-4F19-B07F-57CDCB1BE7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8EF3B52-0AA8-40C0-91CF-8DC7DB532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DD41A8F-A276-4546-82F3-117E4AF5A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DE98FEC-F281-4DE2-98A8-1D328CC4D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5478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0651A38-9A88-477D-8A00-F7FA005E0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48ABEBD0-C8BB-4FFB-B904-81AB2F9DF9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07786CF-70BF-48AA-A7A9-6C775B568F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4ACBDE8-91B6-49BC-B57F-E7EB644E2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806F47A-FCE6-41BA-B2AC-9A86494B0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16A9048-A711-4E7B-9DC4-54F8A0EEC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1822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D7FD0092-559F-4A91-8CF3-650908F8F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02AC981-E18E-4872-BACB-E256DD5ED8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6047E1E-EC4B-4026-BEF7-839E6FF7D3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6F05F-4573-4368-8474-EAA88FD2E330}" type="datetimeFigureOut">
              <a:rPr lang="zh-CN" altLang="en-US" smtClean="0"/>
              <a:t>2020/10/11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EA40FD4-0554-4CB4-8144-C09265FE0D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50919C5-7CCB-477E-A232-4EA9A4AE8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1351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淘宝网Chenying0907出品 47">
            <a:extLst>
              <a:ext uri="{FF2B5EF4-FFF2-40B4-BE49-F238E27FC236}">
                <a16:creationId xmlns:a16="http://schemas.microsoft.com/office/drawing/2014/main" id="{C65F1CE8-355E-40C9-86D1-A77861886151}"/>
              </a:ext>
            </a:extLst>
          </p:cNvPr>
          <p:cNvGrpSpPr/>
          <p:nvPr/>
        </p:nvGrpSpPr>
        <p:grpSpPr>
          <a:xfrm>
            <a:off x="4218669" y="302112"/>
            <a:ext cx="3345448" cy="547347"/>
            <a:chOff x="5554662" y="2968624"/>
            <a:chExt cx="1635127" cy="317942"/>
          </a:xfrm>
          <a:solidFill>
            <a:srgbClr val="21AB82"/>
          </a:solidFill>
        </p:grpSpPr>
        <p:sp>
          <p:nvSpPr>
            <p:cNvPr id="6" name="淘宝网Chenying0907出品 79">
              <a:extLst>
                <a:ext uri="{FF2B5EF4-FFF2-40B4-BE49-F238E27FC236}">
                  <a16:creationId xmlns:a16="http://schemas.microsoft.com/office/drawing/2014/main" id="{35378988-773D-46ED-9C5B-9CCFFFA38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4662" y="2968625"/>
              <a:ext cx="1635126" cy="307974"/>
            </a:xfrm>
            <a:custGeom>
              <a:avLst/>
              <a:gdLst>
                <a:gd name="T0" fmla="*/ 34 w 2214"/>
                <a:gd name="T1" fmla="*/ 0 h 372"/>
                <a:gd name="T2" fmla="*/ 2181 w 2214"/>
                <a:gd name="T3" fmla="*/ 0 h 372"/>
                <a:gd name="T4" fmla="*/ 2214 w 2214"/>
                <a:gd name="T5" fmla="*/ 34 h 372"/>
                <a:gd name="T6" fmla="*/ 2214 w 2214"/>
                <a:gd name="T7" fmla="*/ 338 h 372"/>
                <a:gd name="T8" fmla="*/ 2181 w 2214"/>
                <a:gd name="T9" fmla="*/ 372 h 372"/>
                <a:gd name="T10" fmla="*/ 34 w 2214"/>
                <a:gd name="T11" fmla="*/ 372 h 372"/>
                <a:gd name="T12" fmla="*/ 0 w 2214"/>
                <a:gd name="T13" fmla="*/ 338 h 372"/>
                <a:gd name="T14" fmla="*/ 0 w 2214"/>
                <a:gd name="T15" fmla="*/ 34 h 372"/>
                <a:gd name="T16" fmla="*/ 34 w 2214"/>
                <a:gd name="T17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14" h="372">
                  <a:moveTo>
                    <a:pt x="34" y="0"/>
                  </a:moveTo>
                  <a:lnTo>
                    <a:pt x="2181" y="0"/>
                  </a:lnTo>
                  <a:cubicBezTo>
                    <a:pt x="2199" y="0"/>
                    <a:pt x="2214" y="15"/>
                    <a:pt x="2214" y="34"/>
                  </a:cubicBezTo>
                  <a:lnTo>
                    <a:pt x="2214" y="338"/>
                  </a:lnTo>
                  <a:cubicBezTo>
                    <a:pt x="2214" y="357"/>
                    <a:pt x="2199" y="372"/>
                    <a:pt x="2181" y="372"/>
                  </a:cubicBezTo>
                  <a:lnTo>
                    <a:pt x="34" y="372"/>
                  </a:lnTo>
                  <a:cubicBezTo>
                    <a:pt x="15" y="372"/>
                    <a:pt x="0" y="357"/>
                    <a:pt x="0" y="338"/>
                  </a:cubicBezTo>
                  <a:lnTo>
                    <a:pt x="0" y="34"/>
                  </a:lnTo>
                  <a:cubicBezTo>
                    <a:pt x="0" y="15"/>
                    <a:pt x="1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58064" tIns="29032" rIns="58064" bIns="2903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43">
                <a:solidFill>
                  <a:schemeClr val="tx1">
                    <a:lumMod val="75000"/>
                    <a:lumOff val="25000"/>
                  </a:schemeClr>
                </a:solidFill>
                <a:latin typeface="方正正纤黑简体" panose="02000000000000000000" pitchFamily="2" charset="-122"/>
                <a:ea typeface="方正正纤黑简体" panose="02000000000000000000" pitchFamily="2" charset="-122"/>
              </a:endParaRPr>
            </a:p>
          </p:txBody>
        </p:sp>
        <p:sp>
          <p:nvSpPr>
            <p:cNvPr id="7" name="淘宝网Chenying0907出品 15">
              <a:extLst>
                <a:ext uri="{FF2B5EF4-FFF2-40B4-BE49-F238E27FC236}">
                  <a16:creationId xmlns:a16="http://schemas.microsoft.com/office/drawing/2014/main" id="{6B5738D3-115B-40BB-BA8A-24C33098A0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4663" y="2968624"/>
              <a:ext cx="1635126" cy="317942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CN" sz="1524" b="1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ARM</a:t>
              </a:r>
              <a:r>
                <a:rPr lang="zh-CN" altLang="en-US" sz="1524" b="1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汇编概述</a:t>
              </a:r>
              <a:endParaRPr lang="zh-CN" altLang="en-US" sz="699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sp>
        <p:nvSpPr>
          <p:cNvPr id="8" name="文本框 7">
            <a:extLst>
              <a:ext uri="{FF2B5EF4-FFF2-40B4-BE49-F238E27FC236}">
                <a16:creationId xmlns:a16="http://schemas.microsoft.com/office/drawing/2014/main" id="{23C15F96-FCEA-48D3-A757-257E821E67D2}"/>
              </a:ext>
            </a:extLst>
          </p:cNvPr>
          <p:cNvSpPr txBox="1"/>
          <p:nvPr/>
        </p:nvSpPr>
        <p:spPr>
          <a:xfrm>
            <a:off x="771786" y="849459"/>
            <a:ext cx="8095377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一开始，</a:t>
            </a:r>
            <a:r>
              <a:rPr lang="en-US" altLang="zh-CN"/>
              <a:t>ARM</a:t>
            </a:r>
            <a:r>
              <a:rPr lang="zh-CN" altLang="en-US"/>
              <a:t>公司发布两类指令集：</a:t>
            </a:r>
            <a:endParaRPr lang="en-US" altLang="zh-CN"/>
          </a:p>
          <a:p>
            <a:r>
              <a:rPr lang="zh-CN" altLang="en-US"/>
              <a:t>① </a:t>
            </a:r>
            <a:r>
              <a:rPr lang="en-US" altLang="zh-CN"/>
              <a:t>ARM</a:t>
            </a:r>
            <a:r>
              <a:rPr lang="zh-CN" altLang="en-US"/>
              <a:t>指令集，这是</a:t>
            </a:r>
            <a:r>
              <a:rPr lang="en-US" altLang="zh-CN"/>
              <a:t>32</a:t>
            </a:r>
            <a:r>
              <a:rPr lang="zh-CN" altLang="en-US"/>
              <a:t>位的，每条指令占据</a:t>
            </a:r>
            <a:r>
              <a:rPr lang="en-US" altLang="zh-CN"/>
              <a:t>32</a:t>
            </a:r>
            <a:r>
              <a:rPr lang="zh-CN" altLang="en-US"/>
              <a:t>位，高效，但是太占空间</a:t>
            </a:r>
            <a:endParaRPr lang="en-US" altLang="zh-CN"/>
          </a:p>
          <a:p>
            <a:r>
              <a:rPr lang="zh-CN" altLang="en-US"/>
              <a:t>② </a:t>
            </a:r>
            <a:r>
              <a:rPr lang="en-US" altLang="zh-CN"/>
              <a:t>Thumb</a:t>
            </a:r>
            <a:r>
              <a:rPr lang="zh-CN" altLang="en-US"/>
              <a:t>指令集，这是</a:t>
            </a:r>
            <a:r>
              <a:rPr lang="en-US" altLang="zh-CN"/>
              <a:t>16</a:t>
            </a:r>
            <a:r>
              <a:rPr lang="zh-CN" altLang="en-US"/>
              <a:t>位的，每条指令占据</a:t>
            </a:r>
            <a:r>
              <a:rPr lang="en-US" altLang="zh-CN"/>
              <a:t>16</a:t>
            </a:r>
            <a:r>
              <a:rPr lang="zh-CN" altLang="en-US"/>
              <a:t>位，节省空间</a:t>
            </a:r>
            <a:endParaRPr lang="en-US" altLang="zh-CN"/>
          </a:p>
          <a:p>
            <a:r>
              <a:rPr lang="zh-CN" altLang="en-US"/>
              <a:t>要节省空间时用</a:t>
            </a:r>
            <a:r>
              <a:rPr lang="en-US" altLang="zh-CN"/>
              <a:t>Thumb</a:t>
            </a:r>
            <a:r>
              <a:rPr lang="zh-CN" altLang="en-US"/>
              <a:t>指令，要效率时用</a:t>
            </a:r>
            <a:r>
              <a:rPr lang="en-US" altLang="zh-CN"/>
              <a:t>ARM</a:t>
            </a:r>
            <a:r>
              <a:rPr lang="zh-CN" altLang="en-US"/>
              <a:t>指令。</a:t>
            </a:r>
            <a:endParaRPr lang="en-US" altLang="zh-CN"/>
          </a:p>
          <a:p>
            <a:endParaRPr lang="en-US" altLang="zh-CN"/>
          </a:p>
          <a:p>
            <a:r>
              <a:rPr lang="zh-CN" altLang="en-US"/>
              <a:t>一个</a:t>
            </a:r>
            <a:r>
              <a:rPr lang="en-US" altLang="zh-CN"/>
              <a:t>CPU</a:t>
            </a:r>
            <a:r>
              <a:rPr lang="zh-CN" altLang="en-US"/>
              <a:t>既可以运行</a:t>
            </a:r>
            <a:r>
              <a:rPr lang="en-US" altLang="zh-CN"/>
              <a:t>Thumb</a:t>
            </a:r>
            <a:r>
              <a:rPr lang="zh-CN" altLang="en-US"/>
              <a:t>指令，也能运行</a:t>
            </a:r>
            <a:r>
              <a:rPr lang="en-US" altLang="zh-CN"/>
              <a:t>ARM</a:t>
            </a:r>
            <a:r>
              <a:rPr lang="zh-CN" altLang="en-US"/>
              <a:t>指令。</a:t>
            </a:r>
            <a:endParaRPr lang="en-US" altLang="zh-CN"/>
          </a:p>
          <a:p>
            <a:r>
              <a:rPr lang="zh-CN" altLang="en-US"/>
              <a:t>怎么区分当前指令是</a:t>
            </a:r>
            <a:r>
              <a:rPr lang="en-US" altLang="zh-CN"/>
              <a:t>Thumb</a:t>
            </a:r>
            <a:r>
              <a:rPr lang="zh-CN" altLang="en-US"/>
              <a:t>还是</a:t>
            </a:r>
            <a:r>
              <a:rPr lang="en-US" altLang="zh-CN"/>
              <a:t>ARM</a:t>
            </a:r>
            <a:r>
              <a:rPr lang="zh-CN" altLang="en-US"/>
              <a:t>指令呢？</a:t>
            </a:r>
            <a:endParaRPr lang="en-US" altLang="zh-CN"/>
          </a:p>
          <a:p>
            <a:r>
              <a:rPr lang="zh-CN" altLang="en-US"/>
              <a:t>程序状态寄存器中有一位，名为“</a:t>
            </a:r>
            <a:r>
              <a:rPr lang="en-US" altLang="zh-CN"/>
              <a:t>T</a:t>
            </a:r>
            <a:r>
              <a:rPr lang="zh-CN" altLang="en-US"/>
              <a:t>”，它等于</a:t>
            </a:r>
            <a:r>
              <a:rPr lang="en-US" altLang="zh-CN"/>
              <a:t>1</a:t>
            </a:r>
            <a:r>
              <a:rPr lang="zh-CN" altLang="en-US"/>
              <a:t>时表示当前运行的是</a:t>
            </a:r>
            <a:r>
              <a:rPr lang="en-US" altLang="zh-CN"/>
              <a:t>Thumb</a:t>
            </a:r>
            <a:r>
              <a:rPr lang="zh-CN" altLang="en-US"/>
              <a:t>指令。</a:t>
            </a:r>
            <a:endParaRPr lang="en-US" altLang="zh-CN"/>
          </a:p>
          <a:p>
            <a:endParaRPr lang="en-US" altLang="zh-CN"/>
          </a:p>
          <a:p>
            <a:r>
              <a:rPr lang="zh-CN" altLang="en-US"/>
              <a:t>假设函数</a:t>
            </a:r>
            <a:r>
              <a:rPr lang="en-US" altLang="zh-CN"/>
              <a:t>A</a:t>
            </a:r>
            <a:r>
              <a:rPr lang="zh-CN" altLang="en-US"/>
              <a:t>是使用</a:t>
            </a:r>
            <a:r>
              <a:rPr lang="en-US" altLang="zh-CN"/>
              <a:t>Thumb</a:t>
            </a:r>
            <a:r>
              <a:rPr lang="zh-CN" altLang="en-US"/>
              <a:t>指令写的，函数</a:t>
            </a:r>
            <a:r>
              <a:rPr lang="en-US" altLang="zh-CN"/>
              <a:t>B</a:t>
            </a:r>
            <a:r>
              <a:rPr lang="zh-CN" altLang="en-US"/>
              <a:t>是使用</a:t>
            </a:r>
            <a:r>
              <a:rPr lang="en-US" altLang="zh-CN"/>
              <a:t>ARM</a:t>
            </a:r>
            <a:r>
              <a:rPr lang="zh-CN" altLang="en-US"/>
              <a:t>指令写的，怎么调用</a:t>
            </a:r>
            <a:r>
              <a:rPr lang="en-US" altLang="zh-CN"/>
              <a:t>A/B</a:t>
            </a:r>
            <a:r>
              <a:rPr lang="zh-CN" altLang="en-US"/>
              <a:t>？</a:t>
            </a:r>
            <a:endParaRPr lang="en-US" altLang="zh-CN"/>
          </a:p>
          <a:p>
            <a:r>
              <a:rPr lang="zh-CN" altLang="en-US"/>
              <a:t>我们可以往</a:t>
            </a:r>
            <a:r>
              <a:rPr lang="en-US" altLang="zh-CN"/>
              <a:t>PC</a:t>
            </a:r>
            <a:r>
              <a:rPr lang="zh-CN" altLang="en-US"/>
              <a:t>寄存器里写入函数</a:t>
            </a:r>
            <a:r>
              <a:rPr lang="en-US" altLang="zh-CN"/>
              <a:t>A</a:t>
            </a:r>
            <a:r>
              <a:rPr lang="zh-CN" altLang="en-US"/>
              <a:t>或</a:t>
            </a:r>
            <a:r>
              <a:rPr lang="en-US" altLang="zh-CN"/>
              <a:t>B</a:t>
            </a:r>
            <a:r>
              <a:rPr lang="zh-CN" altLang="en-US"/>
              <a:t>的地址，就可以调用</a:t>
            </a:r>
            <a:r>
              <a:rPr lang="en-US" altLang="zh-CN"/>
              <a:t>A</a:t>
            </a:r>
            <a:r>
              <a:rPr lang="zh-CN" altLang="en-US"/>
              <a:t>或</a:t>
            </a:r>
            <a:r>
              <a:rPr lang="en-US" altLang="zh-CN"/>
              <a:t>B</a:t>
            </a:r>
            <a:r>
              <a:rPr lang="zh-CN" altLang="en-US"/>
              <a:t>，</a:t>
            </a:r>
            <a:endParaRPr lang="en-US" altLang="zh-CN"/>
          </a:p>
          <a:p>
            <a:r>
              <a:rPr lang="zh-CN" altLang="en-US"/>
              <a:t>但是怎么让</a:t>
            </a:r>
            <a:r>
              <a:rPr lang="en-US" altLang="zh-CN"/>
              <a:t>CPU</a:t>
            </a:r>
            <a:r>
              <a:rPr lang="zh-CN" altLang="en-US"/>
              <a:t>在执行</a:t>
            </a:r>
            <a:r>
              <a:rPr lang="en-US" altLang="zh-CN"/>
              <a:t>A</a:t>
            </a:r>
            <a:r>
              <a:rPr lang="zh-CN" altLang="en-US"/>
              <a:t>函数是进入</a:t>
            </a:r>
            <a:r>
              <a:rPr lang="en-US" altLang="zh-CN"/>
              <a:t>Thumb</a:t>
            </a:r>
            <a:r>
              <a:rPr lang="zh-CN" altLang="en-US"/>
              <a:t>状态，在执行</a:t>
            </a:r>
            <a:r>
              <a:rPr lang="en-US" altLang="zh-CN"/>
              <a:t>B</a:t>
            </a:r>
            <a:r>
              <a:rPr lang="zh-CN" altLang="en-US"/>
              <a:t>函数时进入</a:t>
            </a:r>
            <a:r>
              <a:rPr lang="en-US" altLang="zh-CN"/>
              <a:t>ARM</a:t>
            </a:r>
            <a:r>
              <a:rPr lang="zh-CN" altLang="en-US"/>
              <a:t>状态？</a:t>
            </a:r>
            <a:endParaRPr lang="en-US" altLang="zh-CN"/>
          </a:p>
          <a:p>
            <a:endParaRPr lang="en-US" altLang="zh-CN"/>
          </a:p>
          <a:p>
            <a:r>
              <a:rPr lang="zh-CN" altLang="en-US"/>
              <a:t>做个手脚：</a:t>
            </a:r>
            <a:endParaRPr lang="en-US" altLang="zh-CN"/>
          </a:p>
          <a:p>
            <a:r>
              <a:rPr lang="zh-CN" altLang="en-US"/>
              <a:t>调用函数</a:t>
            </a:r>
            <a:r>
              <a:rPr lang="en-US" altLang="zh-CN"/>
              <a:t>A</a:t>
            </a:r>
            <a:r>
              <a:rPr lang="zh-CN" altLang="en-US"/>
              <a:t>时，让</a:t>
            </a:r>
            <a:r>
              <a:rPr lang="en-US" altLang="zh-CN"/>
              <a:t>PC</a:t>
            </a:r>
            <a:r>
              <a:rPr lang="zh-CN" altLang="en-US"/>
              <a:t>寄存器的</a:t>
            </a:r>
            <a:r>
              <a:rPr lang="en-US" altLang="zh-CN"/>
              <a:t>BIT0</a:t>
            </a:r>
            <a:r>
              <a:rPr lang="zh-CN" altLang="en-US"/>
              <a:t>等于</a:t>
            </a:r>
            <a:r>
              <a:rPr lang="en-US" altLang="zh-CN"/>
              <a:t>1</a:t>
            </a:r>
            <a:r>
              <a:rPr lang="zh-CN" altLang="en-US"/>
              <a:t>，即：</a:t>
            </a:r>
            <a:r>
              <a:rPr lang="en-US" altLang="zh-CN"/>
              <a:t>PC=</a:t>
            </a:r>
            <a:r>
              <a:rPr lang="zh-CN" altLang="en-US"/>
              <a:t>函数</a:t>
            </a:r>
            <a:r>
              <a:rPr lang="en-US" altLang="zh-CN"/>
              <a:t>A</a:t>
            </a:r>
            <a:r>
              <a:rPr lang="zh-CN" altLang="en-US"/>
              <a:t>地址</a:t>
            </a:r>
            <a:r>
              <a:rPr lang="en-US" altLang="zh-CN"/>
              <a:t>+(1&lt;&lt;0)</a:t>
            </a:r>
            <a:r>
              <a:rPr lang="zh-CN" altLang="en-US"/>
              <a:t>；</a:t>
            </a:r>
            <a:endParaRPr lang="en-US" altLang="zh-CN"/>
          </a:p>
          <a:p>
            <a:r>
              <a:rPr lang="zh-CN" altLang="en-US"/>
              <a:t>调用函数</a:t>
            </a:r>
            <a:r>
              <a:rPr lang="en-US" altLang="zh-CN"/>
              <a:t>B</a:t>
            </a:r>
            <a:r>
              <a:rPr lang="zh-CN" altLang="en-US"/>
              <a:t>时，让</a:t>
            </a:r>
            <a:r>
              <a:rPr lang="en-US" altLang="zh-CN"/>
              <a:t>PC</a:t>
            </a:r>
            <a:r>
              <a:rPr lang="zh-CN" altLang="en-US"/>
              <a:t>寄存器的</a:t>
            </a:r>
            <a:r>
              <a:rPr lang="en-US" altLang="zh-CN"/>
              <a:t>BIT0</a:t>
            </a:r>
            <a:r>
              <a:rPr lang="zh-CN" altLang="en-US"/>
              <a:t>等于</a:t>
            </a:r>
            <a:r>
              <a:rPr lang="en-US" altLang="zh-CN"/>
              <a:t>0:</a:t>
            </a:r>
            <a:r>
              <a:rPr lang="zh-CN" altLang="en-US"/>
              <a:t>，即：</a:t>
            </a:r>
            <a:r>
              <a:rPr lang="en-US" altLang="zh-CN"/>
              <a:t>PC=</a:t>
            </a:r>
            <a:r>
              <a:rPr lang="zh-CN" altLang="en-US"/>
              <a:t>函数</a:t>
            </a:r>
            <a:r>
              <a:rPr lang="en-US" altLang="zh-CN"/>
              <a:t>B</a:t>
            </a:r>
            <a:r>
              <a:rPr lang="zh-CN" altLang="en-US"/>
              <a:t>地址</a:t>
            </a:r>
            <a:endParaRPr lang="en-US" altLang="zh-CN"/>
          </a:p>
          <a:p>
            <a:endParaRPr lang="en-US" altLang="zh-CN"/>
          </a:p>
          <a:p>
            <a:r>
              <a:rPr lang="zh-CN" altLang="en-US"/>
              <a:t>麻烦吧？</a:t>
            </a:r>
            <a:endParaRPr lang="en-US" altLang="zh-CN"/>
          </a:p>
          <a:p>
            <a:r>
              <a:rPr lang="zh-CN" altLang="en-US"/>
              <a:t>麻烦！</a:t>
            </a:r>
            <a:endParaRPr lang="en-US" altLang="zh-CN"/>
          </a:p>
          <a:p>
            <a:r>
              <a:rPr lang="zh-CN" altLang="en-US"/>
              <a:t>引入</a:t>
            </a:r>
            <a:r>
              <a:rPr lang="en-US" altLang="zh-CN"/>
              <a:t>Thumb2</a:t>
            </a:r>
            <a:r>
              <a:rPr lang="zh-CN" altLang="en-US"/>
              <a:t>指令集，</a:t>
            </a:r>
            <a:endParaRPr lang="en-US" altLang="zh-CN"/>
          </a:p>
          <a:p>
            <a:r>
              <a:rPr lang="zh-CN" altLang="en-US"/>
              <a:t>它支持</a:t>
            </a:r>
            <a:r>
              <a:rPr lang="en-US" altLang="zh-CN"/>
              <a:t>16</a:t>
            </a:r>
            <a:r>
              <a:rPr lang="zh-CN" altLang="en-US"/>
              <a:t>位指令、</a:t>
            </a:r>
            <a:r>
              <a:rPr lang="en-US" altLang="zh-CN"/>
              <a:t>32</a:t>
            </a:r>
            <a:r>
              <a:rPr lang="zh-CN" altLang="en-US"/>
              <a:t>位指令混合编程。</a:t>
            </a:r>
            <a:endParaRPr lang="en-US" altLang="zh-CN"/>
          </a:p>
          <a:p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568653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淘宝网Chenying0907出品 47">
            <a:extLst>
              <a:ext uri="{FF2B5EF4-FFF2-40B4-BE49-F238E27FC236}">
                <a16:creationId xmlns:a16="http://schemas.microsoft.com/office/drawing/2014/main" id="{C65F1CE8-355E-40C9-86D1-A77861886151}"/>
              </a:ext>
            </a:extLst>
          </p:cNvPr>
          <p:cNvGrpSpPr/>
          <p:nvPr/>
        </p:nvGrpSpPr>
        <p:grpSpPr>
          <a:xfrm>
            <a:off x="4218669" y="302112"/>
            <a:ext cx="3345448" cy="547347"/>
            <a:chOff x="5554662" y="2968624"/>
            <a:chExt cx="1635127" cy="317942"/>
          </a:xfrm>
          <a:solidFill>
            <a:srgbClr val="21AB82"/>
          </a:solidFill>
        </p:grpSpPr>
        <p:sp>
          <p:nvSpPr>
            <p:cNvPr id="6" name="淘宝网Chenying0907出品 79">
              <a:extLst>
                <a:ext uri="{FF2B5EF4-FFF2-40B4-BE49-F238E27FC236}">
                  <a16:creationId xmlns:a16="http://schemas.microsoft.com/office/drawing/2014/main" id="{35378988-773D-46ED-9C5B-9CCFFFA38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4662" y="2968625"/>
              <a:ext cx="1635126" cy="307974"/>
            </a:xfrm>
            <a:custGeom>
              <a:avLst/>
              <a:gdLst>
                <a:gd name="T0" fmla="*/ 34 w 2214"/>
                <a:gd name="T1" fmla="*/ 0 h 372"/>
                <a:gd name="T2" fmla="*/ 2181 w 2214"/>
                <a:gd name="T3" fmla="*/ 0 h 372"/>
                <a:gd name="T4" fmla="*/ 2214 w 2214"/>
                <a:gd name="T5" fmla="*/ 34 h 372"/>
                <a:gd name="T6" fmla="*/ 2214 w 2214"/>
                <a:gd name="T7" fmla="*/ 338 h 372"/>
                <a:gd name="T8" fmla="*/ 2181 w 2214"/>
                <a:gd name="T9" fmla="*/ 372 h 372"/>
                <a:gd name="T10" fmla="*/ 34 w 2214"/>
                <a:gd name="T11" fmla="*/ 372 h 372"/>
                <a:gd name="T12" fmla="*/ 0 w 2214"/>
                <a:gd name="T13" fmla="*/ 338 h 372"/>
                <a:gd name="T14" fmla="*/ 0 w 2214"/>
                <a:gd name="T15" fmla="*/ 34 h 372"/>
                <a:gd name="T16" fmla="*/ 34 w 2214"/>
                <a:gd name="T17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14" h="372">
                  <a:moveTo>
                    <a:pt x="34" y="0"/>
                  </a:moveTo>
                  <a:lnTo>
                    <a:pt x="2181" y="0"/>
                  </a:lnTo>
                  <a:cubicBezTo>
                    <a:pt x="2199" y="0"/>
                    <a:pt x="2214" y="15"/>
                    <a:pt x="2214" y="34"/>
                  </a:cubicBezTo>
                  <a:lnTo>
                    <a:pt x="2214" y="338"/>
                  </a:lnTo>
                  <a:cubicBezTo>
                    <a:pt x="2214" y="357"/>
                    <a:pt x="2199" y="372"/>
                    <a:pt x="2181" y="372"/>
                  </a:cubicBezTo>
                  <a:lnTo>
                    <a:pt x="34" y="372"/>
                  </a:lnTo>
                  <a:cubicBezTo>
                    <a:pt x="15" y="372"/>
                    <a:pt x="0" y="357"/>
                    <a:pt x="0" y="338"/>
                  </a:cubicBezTo>
                  <a:lnTo>
                    <a:pt x="0" y="34"/>
                  </a:lnTo>
                  <a:cubicBezTo>
                    <a:pt x="0" y="15"/>
                    <a:pt x="1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58064" tIns="29032" rIns="58064" bIns="2903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43">
                <a:solidFill>
                  <a:schemeClr val="tx1">
                    <a:lumMod val="75000"/>
                    <a:lumOff val="25000"/>
                  </a:schemeClr>
                </a:solidFill>
                <a:latin typeface="方正正纤黑简体" panose="02000000000000000000" pitchFamily="2" charset="-122"/>
                <a:ea typeface="方正正纤黑简体" panose="02000000000000000000" pitchFamily="2" charset="-122"/>
              </a:endParaRPr>
            </a:p>
          </p:txBody>
        </p:sp>
        <p:sp>
          <p:nvSpPr>
            <p:cNvPr id="7" name="淘宝网Chenying0907出品 15">
              <a:extLst>
                <a:ext uri="{FF2B5EF4-FFF2-40B4-BE49-F238E27FC236}">
                  <a16:creationId xmlns:a16="http://schemas.microsoft.com/office/drawing/2014/main" id="{6B5738D3-115B-40BB-BA8A-24C33098A0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4663" y="2968624"/>
              <a:ext cx="1635126" cy="317942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CN" sz="1524" b="1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ADR</a:t>
              </a:r>
              <a:r>
                <a:rPr lang="zh-CN" altLang="en-US" sz="1524" b="1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伪指令</a:t>
              </a:r>
              <a:endParaRPr lang="zh-CN" altLang="en-US" sz="699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sp>
        <p:nvSpPr>
          <p:cNvPr id="8" name="文本框 7">
            <a:extLst>
              <a:ext uri="{FF2B5EF4-FFF2-40B4-BE49-F238E27FC236}">
                <a16:creationId xmlns:a16="http://schemas.microsoft.com/office/drawing/2014/main" id="{ACF3A3EA-573B-4BCF-AE7A-AC2A0A1FC871}"/>
              </a:ext>
            </a:extLst>
          </p:cNvPr>
          <p:cNvSpPr txBox="1"/>
          <p:nvPr/>
        </p:nvSpPr>
        <p:spPr>
          <a:xfrm>
            <a:off x="614715" y="985889"/>
            <a:ext cx="11186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ADR</a:t>
            </a:r>
            <a:r>
              <a:rPr lang="zh-CN" altLang="en-US"/>
              <a:t>的意思是：</a:t>
            </a:r>
            <a:r>
              <a:rPr lang="en-US" altLang="zh-CN"/>
              <a:t>address</a:t>
            </a:r>
            <a:r>
              <a:rPr lang="zh-CN" altLang="en-US"/>
              <a:t>，用来读某个标号的地址</a:t>
            </a:r>
            <a:endParaRPr lang="en-US" altLang="zh-CN"/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774A1ACC-E54A-4A92-BBFC-7EA90FF666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4351" y="1508809"/>
            <a:ext cx="2647619" cy="1009524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E1B4C302-CBA5-4528-95DF-569DE61BCFA8}"/>
              </a:ext>
            </a:extLst>
          </p:cNvPr>
          <p:cNvSpPr txBox="1"/>
          <p:nvPr/>
        </p:nvSpPr>
        <p:spPr>
          <a:xfrm>
            <a:off x="614715" y="2782532"/>
            <a:ext cx="111867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示例：</a:t>
            </a:r>
            <a:endParaRPr lang="en-US" altLang="zh-CN"/>
          </a:p>
          <a:p>
            <a:r>
              <a:rPr lang="en-US" altLang="zh-CN"/>
              <a:t>ADR  R0,  Loop</a:t>
            </a:r>
          </a:p>
          <a:p>
            <a:endParaRPr lang="en-US" altLang="zh-CN"/>
          </a:p>
          <a:p>
            <a:r>
              <a:rPr lang="en-US" altLang="zh-CN"/>
              <a:t>Loop</a:t>
            </a:r>
          </a:p>
          <a:p>
            <a:r>
              <a:rPr lang="en-US" altLang="zh-CN"/>
              <a:t>    ADD  R0, R0, #1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FDB39C7F-543F-4F32-AB57-BBF96F90895A}"/>
              </a:ext>
            </a:extLst>
          </p:cNvPr>
          <p:cNvSpPr txBox="1"/>
          <p:nvPr/>
        </p:nvSpPr>
        <p:spPr>
          <a:xfrm>
            <a:off x="614715" y="4705009"/>
            <a:ext cx="11186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它是“伪指令”，会被转换成某条真实的指令，比如：</a:t>
            </a:r>
            <a:endParaRPr lang="en-US" altLang="zh-CN"/>
          </a:p>
          <a:p>
            <a:r>
              <a:rPr lang="en-US" altLang="zh-CN"/>
              <a:t>ADD R0, PC, #val   ; val</a:t>
            </a:r>
            <a:r>
              <a:rPr lang="zh-CN" altLang="en-US"/>
              <a:t>在链接时确定</a:t>
            </a:r>
            <a:endParaRPr lang="en-US" altLang="zh-CN"/>
          </a:p>
          <a:p>
            <a:r>
              <a:rPr lang="en-US" altLang="zh-CN"/>
              <a:t>Loop</a:t>
            </a:r>
          </a:p>
          <a:p>
            <a:r>
              <a:rPr lang="en-US" altLang="zh-CN"/>
              <a:t>    ADD  R0, R0, #1</a:t>
            </a:r>
          </a:p>
        </p:txBody>
      </p:sp>
    </p:spTree>
    <p:extLst>
      <p:ext uri="{BB962C8B-B14F-4D97-AF65-F5344CB8AC3E}">
        <p14:creationId xmlns:p14="http://schemas.microsoft.com/office/powerpoint/2010/main" val="1497006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淘宝网Chenying0907出品 47">
            <a:extLst>
              <a:ext uri="{FF2B5EF4-FFF2-40B4-BE49-F238E27FC236}">
                <a16:creationId xmlns:a16="http://schemas.microsoft.com/office/drawing/2014/main" id="{C65F1CE8-355E-40C9-86D1-A77861886151}"/>
              </a:ext>
            </a:extLst>
          </p:cNvPr>
          <p:cNvGrpSpPr/>
          <p:nvPr/>
        </p:nvGrpSpPr>
        <p:grpSpPr>
          <a:xfrm>
            <a:off x="4218669" y="302112"/>
            <a:ext cx="3345448" cy="547347"/>
            <a:chOff x="5554662" y="2968624"/>
            <a:chExt cx="1635127" cy="317942"/>
          </a:xfrm>
          <a:solidFill>
            <a:srgbClr val="21AB82"/>
          </a:solidFill>
        </p:grpSpPr>
        <p:sp>
          <p:nvSpPr>
            <p:cNvPr id="6" name="淘宝网Chenying0907出品 79">
              <a:extLst>
                <a:ext uri="{FF2B5EF4-FFF2-40B4-BE49-F238E27FC236}">
                  <a16:creationId xmlns:a16="http://schemas.microsoft.com/office/drawing/2014/main" id="{35378988-773D-46ED-9C5B-9CCFFFA38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4662" y="2968625"/>
              <a:ext cx="1635126" cy="307974"/>
            </a:xfrm>
            <a:custGeom>
              <a:avLst/>
              <a:gdLst>
                <a:gd name="T0" fmla="*/ 34 w 2214"/>
                <a:gd name="T1" fmla="*/ 0 h 372"/>
                <a:gd name="T2" fmla="*/ 2181 w 2214"/>
                <a:gd name="T3" fmla="*/ 0 h 372"/>
                <a:gd name="T4" fmla="*/ 2214 w 2214"/>
                <a:gd name="T5" fmla="*/ 34 h 372"/>
                <a:gd name="T6" fmla="*/ 2214 w 2214"/>
                <a:gd name="T7" fmla="*/ 338 h 372"/>
                <a:gd name="T8" fmla="*/ 2181 w 2214"/>
                <a:gd name="T9" fmla="*/ 372 h 372"/>
                <a:gd name="T10" fmla="*/ 34 w 2214"/>
                <a:gd name="T11" fmla="*/ 372 h 372"/>
                <a:gd name="T12" fmla="*/ 0 w 2214"/>
                <a:gd name="T13" fmla="*/ 338 h 372"/>
                <a:gd name="T14" fmla="*/ 0 w 2214"/>
                <a:gd name="T15" fmla="*/ 34 h 372"/>
                <a:gd name="T16" fmla="*/ 34 w 2214"/>
                <a:gd name="T17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14" h="372">
                  <a:moveTo>
                    <a:pt x="34" y="0"/>
                  </a:moveTo>
                  <a:lnTo>
                    <a:pt x="2181" y="0"/>
                  </a:lnTo>
                  <a:cubicBezTo>
                    <a:pt x="2199" y="0"/>
                    <a:pt x="2214" y="15"/>
                    <a:pt x="2214" y="34"/>
                  </a:cubicBezTo>
                  <a:lnTo>
                    <a:pt x="2214" y="338"/>
                  </a:lnTo>
                  <a:cubicBezTo>
                    <a:pt x="2214" y="357"/>
                    <a:pt x="2199" y="372"/>
                    <a:pt x="2181" y="372"/>
                  </a:cubicBezTo>
                  <a:lnTo>
                    <a:pt x="34" y="372"/>
                  </a:lnTo>
                  <a:cubicBezTo>
                    <a:pt x="15" y="372"/>
                    <a:pt x="0" y="357"/>
                    <a:pt x="0" y="338"/>
                  </a:cubicBezTo>
                  <a:lnTo>
                    <a:pt x="0" y="34"/>
                  </a:lnTo>
                  <a:cubicBezTo>
                    <a:pt x="0" y="15"/>
                    <a:pt x="1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58064" tIns="29032" rIns="58064" bIns="2903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43">
                <a:solidFill>
                  <a:schemeClr val="tx1">
                    <a:lumMod val="75000"/>
                    <a:lumOff val="25000"/>
                  </a:schemeClr>
                </a:solidFill>
                <a:latin typeface="方正正纤黑简体" panose="02000000000000000000" pitchFamily="2" charset="-122"/>
                <a:ea typeface="方正正纤黑简体" panose="02000000000000000000" pitchFamily="2" charset="-122"/>
              </a:endParaRPr>
            </a:p>
          </p:txBody>
        </p:sp>
        <p:sp>
          <p:nvSpPr>
            <p:cNvPr id="7" name="淘宝网Chenying0907出品 15">
              <a:extLst>
                <a:ext uri="{FF2B5EF4-FFF2-40B4-BE49-F238E27FC236}">
                  <a16:creationId xmlns:a16="http://schemas.microsoft.com/office/drawing/2014/main" id="{6B5738D3-115B-40BB-BA8A-24C33098A0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4663" y="2968624"/>
              <a:ext cx="1635126" cy="317942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CN" sz="1524" b="1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ARM</a:t>
              </a:r>
              <a:r>
                <a:rPr lang="zh-CN" altLang="en-US" sz="1524" b="1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编译器与</a:t>
              </a:r>
              <a:r>
                <a:rPr lang="en-US" altLang="zh-CN" sz="1524" b="1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GCC</a:t>
              </a:r>
              <a:r>
                <a:rPr lang="zh-CN" altLang="en-US" sz="1524" b="1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编译器语法差异</a:t>
              </a:r>
              <a:endParaRPr lang="zh-CN" altLang="en-US" sz="699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pic>
        <p:nvPicPr>
          <p:cNvPr id="9" name="图片 8">
            <a:extLst>
              <a:ext uri="{FF2B5EF4-FFF2-40B4-BE49-F238E27FC236}">
                <a16:creationId xmlns:a16="http://schemas.microsoft.com/office/drawing/2014/main" id="{09FCA804-451F-4BC2-BA0B-6B1E512E9D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5550" y="986889"/>
            <a:ext cx="3691683" cy="5871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736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淘宝网Chenying0907出品 47">
            <a:extLst>
              <a:ext uri="{FF2B5EF4-FFF2-40B4-BE49-F238E27FC236}">
                <a16:creationId xmlns:a16="http://schemas.microsoft.com/office/drawing/2014/main" id="{C65F1CE8-355E-40C9-86D1-A77861886151}"/>
              </a:ext>
            </a:extLst>
          </p:cNvPr>
          <p:cNvGrpSpPr/>
          <p:nvPr/>
        </p:nvGrpSpPr>
        <p:grpSpPr>
          <a:xfrm>
            <a:off x="4218669" y="302112"/>
            <a:ext cx="3345448" cy="547347"/>
            <a:chOff x="5554662" y="2968624"/>
            <a:chExt cx="1635127" cy="317942"/>
          </a:xfrm>
          <a:solidFill>
            <a:srgbClr val="21AB82"/>
          </a:solidFill>
        </p:grpSpPr>
        <p:sp>
          <p:nvSpPr>
            <p:cNvPr id="6" name="淘宝网Chenying0907出品 79">
              <a:extLst>
                <a:ext uri="{FF2B5EF4-FFF2-40B4-BE49-F238E27FC236}">
                  <a16:creationId xmlns:a16="http://schemas.microsoft.com/office/drawing/2014/main" id="{35378988-773D-46ED-9C5B-9CCFFFA38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4662" y="2968625"/>
              <a:ext cx="1635126" cy="307974"/>
            </a:xfrm>
            <a:custGeom>
              <a:avLst/>
              <a:gdLst>
                <a:gd name="T0" fmla="*/ 34 w 2214"/>
                <a:gd name="T1" fmla="*/ 0 h 372"/>
                <a:gd name="T2" fmla="*/ 2181 w 2214"/>
                <a:gd name="T3" fmla="*/ 0 h 372"/>
                <a:gd name="T4" fmla="*/ 2214 w 2214"/>
                <a:gd name="T5" fmla="*/ 34 h 372"/>
                <a:gd name="T6" fmla="*/ 2214 w 2214"/>
                <a:gd name="T7" fmla="*/ 338 h 372"/>
                <a:gd name="T8" fmla="*/ 2181 w 2214"/>
                <a:gd name="T9" fmla="*/ 372 h 372"/>
                <a:gd name="T10" fmla="*/ 34 w 2214"/>
                <a:gd name="T11" fmla="*/ 372 h 372"/>
                <a:gd name="T12" fmla="*/ 0 w 2214"/>
                <a:gd name="T13" fmla="*/ 338 h 372"/>
                <a:gd name="T14" fmla="*/ 0 w 2214"/>
                <a:gd name="T15" fmla="*/ 34 h 372"/>
                <a:gd name="T16" fmla="*/ 34 w 2214"/>
                <a:gd name="T17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14" h="372">
                  <a:moveTo>
                    <a:pt x="34" y="0"/>
                  </a:moveTo>
                  <a:lnTo>
                    <a:pt x="2181" y="0"/>
                  </a:lnTo>
                  <a:cubicBezTo>
                    <a:pt x="2199" y="0"/>
                    <a:pt x="2214" y="15"/>
                    <a:pt x="2214" y="34"/>
                  </a:cubicBezTo>
                  <a:lnTo>
                    <a:pt x="2214" y="338"/>
                  </a:lnTo>
                  <a:cubicBezTo>
                    <a:pt x="2214" y="357"/>
                    <a:pt x="2199" y="372"/>
                    <a:pt x="2181" y="372"/>
                  </a:cubicBezTo>
                  <a:lnTo>
                    <a:pt x="34" y="372"/>
                  </a:lnTo>
                  <a:cubicBezTo>
                    <a:pt x="15" y="372"/>
                    <a:pt x="0" y="357"/>
                    <a:pt x="0" y="338"/>
                  </a:cubicBezTo>
                  <a:lnTo>
                    <a:pt x="0" y="34"/>
                  </a:lnTo>
                  <a:cubicBezTo>
                    <a:pt x="0" y="15"/>
                    <a:pt x="1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58064" tIns="29032" rIns="58064" bIns="2903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43">
                <a:solidFill>
                  <a:schemeClr val="tx1">
                    <a:lumMod val="75000"/>
                    <a:lumOff val="25000"/>
                  </a:schemeClr>
                </a:solidFill>
                <a:latin typeface="方正正纤黑简体" panose="02000000000000000000" pitchFamily="2" charset="-122"/>
                <a:ea typeface="方正正纤黑简体" panose="02000000000000000000" pitchFamily="2" charset="-122"/>
              </a:endParaRPr>
            </a:p>
          </p:txBody>
        </p:sp>
        <p:sp>
          <p:nvSpPr>
            <p:cNvPr id="7" name="淘宝网Chenying0907出品 15">
              <a:extLst>
                <a:ext uri="{FF2B5EF4-FFF2-40B4-BE49-F238E27FC236}">
                  <a16:creationId xmlns:a16="http://schemas.microsoft.com/office/drawing/2014/main" id="{6B5738D3-115B-40BB-BA8A-24C33098A0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4663" y="2968624"/>
              <a:ext cx="1635126" cy="317942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algn="ctr"/>
              <a:r>
                <a:rPr lang="zh-CN" altLang="en-US" sz="1524" b="1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那么多指令集，好麻烦啊！</a:t>
              </a:r>
              <a:endParaRPr lang="zh-CN" altLang="en-US" sz="699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sp>
        <p:nvSpPr>
          <p:cNvPr id="5" name="文本框 4">
            <a:extLst>
              <a:ext uri="{FF2B5EF4-FFF2-40B4-BE49-F238E27FC236}">
                <a16:creationId xmlns:a16="http://schemas.microsoft.com/office/drawing/2014/main" id="{FE60F89F-59FF-42F8-B834-9AE6921637C9}"/>
              </a:ext>
            </a:extLst>
          </p:cNvPr>
          <p:cNvSpPr txBox="1"/>
          <p:nvPr/>
        </p:nvSpPr>
        <p:spPr>
          <a:xfrm>
            <a:off x="671119" y="985889"/>
            <a:ext cx="533587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有那么多指令集：</a:t>
            </a:r>
            <a:r>
              <a:rPr lang="en-US" altLang="zh-CN" dirty="0"/>
              <a:t>ARM</a:t>
            </a:r>
            <a:r>
              <a:rPr lang="zh-CN" altLang="en-US" dirty="0"/>
              <a:t>、</a:t>
            </a:r>
            <a:r>
              <a:rPr lang="en-US" altLang="zh-CN" dirty="0"/>
              <a:t>Thumb</a:t>
            </a:r>
            <a:r>
              <a:rPr lang="zh-CN" altLang="en-US" dirty="0"/>
              <a:t>、</a:t>
            </a:r>
            <a:r>
              <a:rPr lang="en-US" altLang="zh-CN" dirty="0"/>
              <a:t>Thumb2</a:t>
            </a:r>
            <a:r>
              <a:rPr lang="zh-CN" altLang="en-US" dirty="0"/>
              <a:t>，</a:t>
            </a:r>
            <a:endParaRPr lang="en-US" altLang="zh-CN" dirty="0"/>
          </a:p>
          <a:p>
            <a:r>
              <a:rPr lang="zh-CN" altLang="en-US" dirty="0"/>
              <a:t>不好记啊！</a:t>
            </a:r>
            <a:endParaRPr lang="en-US" altLang="zh-CN" dirty="0"/>
          </a:p>
          <a:p>
            <a:r>
              <a:rPr lang="zh-CN" altLang="en-US" dirty="0"/>
              <a:t>不用区分它们，不用担心，</a:t>
            </a:r>
            <a:endParaRPr lang="en-US" altLang="zh-CN" dirty="0"/>
          </a:p>
          <a:p>
            <a:r>
              <a:rPr lang="en-US" altLang="zh-CN" dirty="0"/>
              <a:t>ARM</a:t>
            </a:r>
            <a:r>
              <a:rPr lang="zh-CN" altLang="en-US" dirty="0"/>
              <a:t>公司推出了：</a:t>
            </a:r>
            <a:r>
              <a:rPr lang="en-US" altLang="zh-CN" dirty="0"/>
              <a:t> Unified Assembly Language</a:t>
            </a:r>
          </a:p>
          <a:p>
            <a:r>
              <a:rPr lang="en-US" altLang="zh-CN" dirty="0"/>
              <a:t>UAL</a:t>
            </a:r>
            <a:r>
              <a:rPr lang="zh-CN" altLang="en-US" dirty="0"/>
              <a:t>，统一汇编语言，你不需要去区分这些指令集。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在程序前面用</a:t>
            </a:r>
            <a:r>
              <a:rPr lang="en-US" altLang="zh-CN" dirty="0"/>
              <a:t>CODE32/CODE16/THUMB</a:t>
            </a:r>
            <a:r>
              <a:rPr lang="zh-CN" altLang="en-US" dirty="0"/>
              <a:t>表示指令集</a:t>
            </a:r>
            <a:r>
              <a:rPr lang="en-US" altLang="zh-CN" dirty="0"/>
              <a:t>:</a:t>
            </a:r>
          </a:p>
          <a:p>
            <a:r>
              <a:rPr lang="en-US" altLang="zh-CN" dirty="0"/>
              <a:t>ARM/Thumb/Thumb2</a:t>
            </a:r>
          </a:p>
          <a:p>
            <a:endParaRPr lang="en-US" altLang="zh-CN" dirty="0"/>
          </a:p>
          <a:p>
            <a:r>
              <a:rPr lang="zh-CN" altLang="en-US" dirty="0"/>
              <a:t>日常工作中，</a:t>
            </a:r>
            <a:endParaRPr lang="en-US" altLang="zh-CN" dirty="0"/>
          </a:p>
          <a:p>
            <a:r>
              <a:rPr lang="zh-CN" altLang="en-US" dirty="0"/>
              <a:t>只需要这么几条汇编指令，从名字就可以猜出含义：</a:t>
            </a:r>
            <a:endParaRPr lang="en-US" altLang="zh-CN" dirty="0"/>
          </a:p>
          <a:p>
            <a:r>
              <a:rPr lang="en-US" altLang="zh-CN" dirty="0"/>
              <a:t>MOV</a:t>
            </a:r>
          </a:p>
          <a:p>
            <a:r>
              <a:rPr lang="en-US" altLang="zh-CN" dirty="0"/>
              <a:t>LDR/STR</a:t>
            </a:r>
          </a:p>
          <a:p>
            <a:r>
              <a:rPr lang="en-US" altLang="zh-CN" dirty="0"/>
              <a:t>LDM/STM</a:t>
            </a:r>
          </a:p>
          <a:p>
            <a:r>
              <a:rPr lang="en-US" altLang="zh-CN" dirty="0"/>
              <a:t>AND/OR</a:t>
            </a:r>
          </a:p>
          <a:p>
            <a:r>
              <a:rPr lang="en-US" altLang="zh-CN" dirty="0"/>
              <a:t>ADD/SUB</a:t>
            </a:r>
          </a:p>
          <a:p>
            <a:r>
              <a:rPr lang="en-US" altLang="zh-CN" dirty="0"/>
              <a:t>B/BL</a:t>
            </a:r>
          </a:p>
          <a:p>
            <a:r>
              <a:rPr lang="en-US" altLang="zh-CN" dirty="0"/>
              <a:t>DCD</a:t>
            </a:r>
          </a:p>
          <a:p>
            <a:r>
              <a:rPr lang="en-US" altLang="zh-CN" dirty="0"/>
              <a:t>ADR/LDR</a:t>
            </a:r>
          </a:p>
          <a:p>
            <a:r>
              <a:rPr lang="en-US" altLang="zh-CN" dirty="0"/>
              <a:t>CMP</a:t>
            </a:r>
          </a:p>
          <a:p>
            <a:r>
              <a:rPr lang="zh-CN" altLang="en-US" dirty="0"/>
              <a:t>后面再练习这些汇编指令</a:t>
            </a:r>
            <a:endParaRPr lang="en-US" altLang="zh-CN" dirty="0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1806D3B8-7394-4608-AD55-B364B39397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7011" y="985889"/>
            <a:ext cx="4729070" cy="5633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630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淘宝网Chenying0907出品 47">
            <a:extLst>
              <a:ext uri="{FF2B5EF4-FFF2-40B4-BE49-F238E27FC236}">
                <a16:creationId xmlns:a16="http://schemas.microsoft.com/office/drawing/2014/main" id="{C65F1CE8-355E-40C9-86D1-A77861886151}"/>
              </a:ext>
            </a:extLst>
          </p:cNvPr>
          <p:cNvGrpSpPr/>
          <p:nvPr/>
        </p:nvGrpSpPr>
        <p:grpSpPr>
          <a:xfrm>
            <a:off x="4218669" y="302112"/>
            <a:ext cx="3345448" cy="547347"/>
            <a:chOff x="5554662" y="2968624"/>
            <a:chExt cx="1635127" cy="317942"/>
          </a:xfrm>
          <a:solidFill>
            <a:srgbClr val="21AB82"/>
          </a:solidFill>
        </p:grpSpPr>
        <p:sp>
          <p:nvSpPr>
            <p:cNvPr id="6" name="淘宝网Chenying0907出品 79">
              <a:extLst>
                <a:ext uri="{FF2B5EF4-FFF2-40B4-BE49-F238E27FC236}">
                  <a16:creationId xmlns:a16="http://schemas.microsoft.com/office/drawing/2014/main" id="{35378988-773D-46ED-9C5B-9CCFFFA38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4662" y="2968625"/>
              <a:ext cx="1635126" cy="307974"/>
            </a:xfrm>
            <a:custGeom>
              <a:avLst/>
              <a:gdLst>
                <a:gd name="T0" fmla="*/ 34 w 2214"/>
                <a:gd name="T1" fmla="*/ 0 h 372"/>
                <a:gd name="T2" fmla="*/ 2181 w 2214"/>
                <a:gd name="T3" fmla="*/ 0 h 372"/>
                <a:gd name="T4" fmla="*/ 2214 w 2214"/>
                <a:gd name="T5" fmla="*/ 34 h 372"/>
                <a:gd name="T6" fmla="*/ 2214 w 2214"/>
                <a:gd name="T7" fmla="*/ 338 h 372"/>
                <a:gd name="T8" fmla="*/ 2181 w 2214"/>
                <a:gd name="T9" fmla="*/ 372 h 372"/>
                <a:gd name="T10" fmla="*/ 34 w 2214"/>
                <a:gd name="T11" fmla="*/ 372 h 372"/>
                <a:gd name="T12" fmla="*/ 0 w 2214"/>
                <a:gd name="T13" fmla="*/ 338 h 372"/>
                <a:gd name="T14" fmla="*/ 0 w 2214"/>
                <a:gd name="T15" fmla="*/ 34 h 372"/>
                <a:gd name="T16" fmla="*/ 34 w 2214"/>
                <a:gd name="T17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14" h="372">
                  <a:moveTo>
                    <a:pt x="34" y="0"/>
                  </a:moveTo>
                  <a:lnTo>
                    <a:pt x="2181" y="0"/>
                  </a:lnTo>
                  <a:cubicBezTo>
                    <a:pt x="2199" y="0"/>
                    <a:pt x="2214" y="15"/>
                    <a:pt x="2214" y="34"/>
                  </a:cubicBezTo>
                  <a:lnTo>
                    <a:pt x="2214" y="338"/>
                  </a:lnTo>
                  <a:cubicBezTo>
                    <a:pt x="2214" y="357"/>
                    <a:pt x="2199" y="372"/>
                    <a:pt x="2181" y="372"/>
                  </a:cubicBezTo>
                  <a:lnTo>
                    <a:pt x="34" y="372"/>
                  </a:lnTo>
                  <a:cubicBezTo>
                    <a:pt x="15" y="372"/>
                    <a:pt x="0" y="357"/>
                    <a:pt x="0" y="338"/>
                  </a:cubicBezTo>
                  <a:lnTo>
                    <a:pt x="0" y="34"/>
                  </a:lnTo>
                  <a:cubicBezTo>
                    <a:pt x="0" y="15"/>
                    <a:pt x="1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58064" tIns="29032" rIns="58064" bIns="2903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43">
                <a:solidFill>
                  <a:schemeClr val="tx1">
                    <a:lumMod val="75000"/>
                    <a:lumOff val="25000"/>
                  </a:schemeClr>
                </a:solidFill>
                <a:latin typeface="方正正纤黑简体" panose="02000000000000000000" pitchFamily="2" charset="-122"/>
                <a:ea typeface="方正正纤黑简体" panose="02000000000000000000" pitchFamily="2" charset="-122"/>
              </a:endParaRPr>
            </a:p>
          </p:txBody>
        </p:sp>
        <p:sp>
          <p:nvSpPr>
            <p:cNvPr id="7" name="淘宝网Chenying0907出品 15">
              <a:extLst>
                <a:ext uri="{FF2B5EF4-FFF2-40B4-BE49-F238E27FC236}">
                  <a16:creationId xmlns:a16="http://schemas.microsoft.com/office/drawing/2014/main" id="{6B5738D3-115B-40BB-BA8A-24C33098A0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4663" y="2968624"/>
              <a:ext cx="1635126" cy="317942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algn="ctr"/>
              <a:r>
                <a:rPr lang="zh-CN" altLang="en-US" sz="1524" b="1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想深入学习汇编指令？没必要</a:t>
              </a:r>
              <a:endParaRPr lang="zh-CN" altLang="en-US" sz="699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sp>
        <p:nvSpPr>
          <p:cNvPr id="5" name="文本框 4">
            <a:extLst>
              <a:ext uri="{FF2B5EF4-FFF2-40B4-BE49-F238E27FC236}">
                <a16:creationId xmlns:a16="http://schemas.microsoft.com/office/drawing/2014/main" id="{FE60F89F-59FF-42F8-B834-9AE6921637C9}"/>
              </a:ext>
            </a:extLst>
          </p:cNvPr>
          <p:cNvSpPr txBox="1"/>
          <p:nvPr/>
        </p:nvSpPr>
        <p:spPr>
          <a:xfrm>
            <a:off x="671118" y="985889"/>
            <a:ext cx="616591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个人觉得没必要，</a:t>
            </a:r>
            <a:endParaRPr lang="en-US" altLang="zh-CN"/>
          </a:p>
          <a:p>
            <a:r>
              <a:rPr lang="zh-CN" altLang="en-US"/>
              <a:t>如果你就是想学，</a:t>
            </a:r>
            <a:endParaRPr lang="en-US" altLang="zh-CN"/>
          </a:p>
          <a:p>
            <a:r>
              <a:rPr lang="zh-CN" altLang="en-US"/>
              <a:t>请参考</a:t>
            </a:r>
            <a:r>
              <a:rPr lang="en-US" altLang="zh-CN"/>
              <a:t>《ARM Cortex-M3</a:t>
            </a:r>
            <a:r>
              <a:rPr lang="zh-CN" altLang="en-US"/>
              <a:t>与</a:t>
            </a:r>
            <a:r>
              <a:rPr lang="en-US" altLang="zh-CN"/>
              <a:t>Cortex-M4</a:t>
            </a:r>
            <a:r>
              <a:rPr lang="zh-CN" altLang="en-US"/>
              <a:t>权威指南</a:t>
            </a:r>
            <a:r>
              <a:rPr lang="en-US" altLang="zh-CN"/>
              <a:t>.pdf》</a:t>
            </a:r>
            <a:r>
              <a:rPr lang="zh-CN" altLang="en-US"/>
              <a:t>。</a:t>
            </a:r>
            <a:endParaRPr lang="en-US" altLang="zh-CN"/>
          </a:p>
          <a:p>
            <a:endParaRPr lang="en-US" altLang="zh-CN"/>
          </a:p>
          <a:p>
            <a:r>
              <a:rPr lang="zh-CN" altLang="en-US"/>
              <a:t>我工作中就没记住多少汇编指令，</a:t>
            </a:r>
            <a:endParaRPr lang="en-US" altLang="zh-CN"/>
          </a:p>
          <a:p>
            <a:r>
              <a:rPr lang="zh-CN" altLang="en-US"/>
              <a:t>看不懂某条汇编指令？</a:t>
            </a:r>
            <a:endParaRPr lang="en-US" altLang="zh-CN"/>
          </a:p>
          <a:p>
            <a:r>
              <a:rPr lang="zh-CN" altLang="en-US"/>
              <a:t>在百度上一搜就明白了。</a:t>
            </a:r>
            <a:endParaRPr lang="en-US" altLang="zh-CN"/>
          </a:p>
          <a:p>
            <a:endParaRPr lang="en-US" altLang="zh-CN"/>
          </a:p>
          <a:p>
            <a:r>
              <a:rPr lang="zh-CN" altLang="en-US"/>
              <a:t>写不出很复杂的汇编程序？</a:t>
            </a:r>
            <a:endParaRPr lang="en-US" altLang="zh-CN"/>
          </a:p>
          <a:p>
            <a:r>
              <a:rPr lang="zh-CN" altLang="en-US"/>
              <a:t>没必要写很复杂的，</a:t>
            </a:r>
            <a:endParaRPr lang="en-US" altLang="zh-CN"/>
          </a:p>
          <a:p>
            <a:r>
              <a:rPr lang="zh-CN" altLang="en-US"/>
              <a:t>设置栈后就用</a:t>
            </a:r>
            <a:r>
              <a:rPr lang="en-US" altLang="zh-CN"/>
              <a:t>C</a:t>
            </a:r>
            <a:r>
              <a:rPr lang="zh-CN" altLang="en-US"/>
              <a:t>语言来写函数。</a:t>
            </a:r>
            <a:endParaRPr lang="en-US" altLang="zh-CN"/>
          </a:p>
          <a:p>
            <a:endParaRPr lang="en-US" altLang="zh-CN"/>
          </a:p>
          <a:p>
            <a:r>
              <a:rPr lang="zh-CN" altLang="en-US"/>
              <a:t>后面我们练习汇编指令后，</a:t>
            </a:r>
            <a:endParaRPr lang="en-US" altLang="zh-CN"/>
          </a:p>
          <a:p>
            <a:r>
              <a:rPr lang="zh-CN" altLang="en-US"/>
              <a:t>再讲讲汇编语法。</a:t>
            </a:r>
            <a:endParaRPr lang="en-US" altLang="zh-CN"/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63DC43FA-6740-40F5-99D6-06B5DED711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4960" y="729869"/>
            <a:ext cx="2819048" cy="60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786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淘宝网Chenying0907出品 47">
            <a:extLst>
              <a:ext uri="{FF2B5EF4-FFF2-40B4-BE49-F238E27FC236}">
                <a16:creationId xmlns:a16="http://schemas.microsoft.com/office/drawing/2014/main" id="{C65F1CE8-355E-40C9-86D1-A77861886151}"/>
              </a:ext>
            </a:extLst>
          </p:cNvPr>
          <p:cNvGrpSpPr/>
          <p:nvPr/>
        </p:nvGrpSpPr>
        <p:grpSpPr>
          <a:xfrm>
            <a:off x="4218669" y="302112"/>
            <a:ext cx="3345448" cy="547347"/>
            <a:chOff x="5554662" y="2968624"/>
            <a:chExt cx="1635127" cy="317942"/>
          </a:xfrm>
          <a:solidFill>
            <a:srgbClr val="21AB82"/>
          </a:solidFill>
        </p:grpSpPr>
        <p:sp>
          <p:nvSpPr>
            <p:cNvPr id="6" name="淘宝网Chenying0907出品 79">
              <a:extLst>
                <a:ext uri="{FF2B5EF4-FFF2-40B4-BE49-F238E27FC236}">
                  <a16:creationId xmlns:a16="http://schemas.microsoft.com/office/drawing/2014/main" id="{35378988-773D-46ED-9C5B-9CCFFFA38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4662" y="2968625"/>
              <a:ext cx="1635126" cy="307974"/>
            </a:xfrm>
            <a:custGeom>
              <a:avLst/>
              <a:gdLst>
                <a:gd name="T0" fmla="*/ 34 w 2214"/>
                <a:gd name="T1" fmla="*/ 0 h 372"/>
                <a:gd name="T2" fmla="*/ 2181 w 2214"/>
                <a:gd name="T3" fmla="*/ 0 h 372"/>
                <a:gd name="T4" fmla="*/ 2214 w 2214"/>
                <a:gd name="T5" fmla="*/ 34 h 372"/>
                <a:gd name="T6" fmla="*/ 2214 w 2214"/>
                <a:gd name="T7" fmla="*/ 338 h 372"/>
                <a:gd name="T8" fmla="*/ 2181 w 2214"/>
                <a:gd name="T9" fmla="*/ 372 h 372"/>
                <a:gd name="T10" fmla="*/ 34 w 2214"/>
                <a:gd name="T11" fmla="*/ 372 h 372"/>
                <a:gd name="T12" fmla="*/ 0 w 2214"/>
                <a:gd name="T13" fmla="*/ 338 h 372"/>
                <a:gd name="T14" fmla="*/ 0 w 2214"/>
                <a:gd name="T15" fmla="*/ 34 h 372"/>
                <a:gd name="T16" fmla="*/ 34 w 2214"/>
                <a:gd name="T17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14" h="372">
                  <a:moveTo>
                    <a:pt x="34" y="0"/>
                  </a:moveTo>
                  <a:lnTo>
                    <a:pt x="2181" y="0"/>
                  </a:lnTo>
                  <a:cubicBezTo>
                    <a:pt x="2199" y="0"/>
                    <a:pt x="2214" y="15"/>
                    <a:pt x="2214" y="34"/>
                  </a:cubicBezTo>
                  <a:lnTo>
                    <a:pt x="2214" y="338"/>
                  </a:lnTo>
                  <a:cubicBezTo>
                    <a:pt x="2214" y="357"/>
                    <a:pt x="2199" y="372"/>
                    <a:pt x="2181" y="372"/>
                  </a:cubicBezTo>
                  <a:lnTo>
                    <a:pt x="34" y="372"/>
                  </a:lnTo>
                  <a:cubicBezTo>
                    <a:pt x="15" y="372"/>
                    <a:pt x="0" y="357"/>
                    <a:pt x="0" y="338"/>
                  </a:cubicBezTo>
                  <a:lnTo>
                    <a:pt x="0" y="34"/>
                  </a:lnTo>
                  <a:cubicBezTo>
                    <a:pt x="0" y="15"/>
                    <a:pt x="1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58064" tIns="29032" rIns="58064" bIns="2903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43">
                <a:solidFill>
                  <a:schemeClr val="tx1">
                    <a:lumMod val="75000"/>
                    <a:lumOff val="25000"/>
                  </a:schemeClr>
                </a:solidFill>
                <a:latin typeface="方正正纤黑简体" panose="02000000000000000000" pitchFamily="2" charset="-122"/>
                <a:ea typeface="方正正纤黑简体" panose="02000000000000000000" pitchFamily="2" charset="-122"/>
              </a:endParaRPr>
            </a:p>
          </p:txBody>
        </p:sp>
        <p:sp>
          <p:nvSpPr>
            <p:cNvPr id="7" name="淘宝网Chenying0907出品 15">
              <a:extLst>
                <a:ext uri="{FF2B5EF4-FFF2-40B4-BE49-F238E27FC236}">
                  <a16:creationId xmlns:a16="http://schemas.microsoft.com/office/drawing/2014/main" id="{6B5738D3-115B-40BB-BA8A-24C33098A0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4663" y="2968624"/>
              <a:ext cx="1635126" cy="317942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algn="ctr"/>
              <a:r>
                <a:rPr lang="zh-CN" altLang="en-US" sz="1524" b="1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汇编指令格式</a:t>
              </a:r>
              <a:endParaRPr lang="zh-CN" altLang="en-US" sz="699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sp>
        <p:nvSpPr>
          <p:cNvPr id="3" name="文本框 2">
            <a:extLst>
              <a:ext uri="{FF2B5EF4-FFF2-40B4-BE49-F238E27FC236}">
                <a16:creationId xmlns:a16="http://schemas.microsoft.com/office/drawing/2014/main" id="{8B920077-7F69-4671-98AE-51839668EE9E}"/>
              </a:ext>
            </a:extLst>
          </p:cNvPr>
          <p:cNvSpPr txBox="1"/>
          <p:nvPr/>
        </p:nvSpPr>
        <p:spPr>
          <a:xfrm>
            <a:off x="671117" y="985889"/>
            <a:ext cx="10553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参考</a:t>
            </a:r>
            <a:r>
              <a:rPr lang="en-US" altLang="zh-CN"/>
              <a:t>《DEN0013D_cortex_a_series_PG.pdf》P70</a:t>
            </a:r>
            <a:r>
              <a:rPr lang="zh-CN" altLang="en-US"/>
              <a:t>、</a:t>
            </a:r>
            <a:r>
              <a:rPr lang="en-US" altLang="zh-CN"/>
              <a:t>《ARM Cortex-M3</a:t>
            </a:r>
            <a:r>
              <a:rPr lang="zh-CN" altLang="en-US"/>
              <a:t>与</a:t>
            </a:r>
            <a:r>
              <a:rPr lang="en-US" altLang="zh-CN"/>
              <a:t>Cortex-M4</a:t>
            </a:r>
            <a:r>
              <a:rPr lang="zh-CN" altLang="en-US"/>
              <a:t>权威指南</a:t>
            </a:r>
            <a:r>
              <a:rPr lang="en-US" altLang="zh-CN"/>
              <a:t>.pdf》</a:t>
            </a:r>
            <a:r>
              <a:rPr lang="zh-CN" altLang="en-US"/>
              <a:t>第</a:t>
            </a:r>
            <a:r>
              <a:rPr lang="en-US" altLang="zh-CN"/>
              <a:t>5</a:t>
            </a:r>
            <a:r>
              <a:rPr lang="zh-CN" altLang="en-US"/>
              <a:t>章</a:t>
            </a:r>
            <a:endParaRPr lang="en-US" altLang="zh-CN"/>
          </a:p>
          <a:p>
            <a:r>
              <a:rPr lang="zh-CN" altLang="en-US"/>
              <a:t>汇编指令可以分为几大类：数据处理、内存访问、跳转、饱和运算、其他指令</a:t>
            </a:r>
            <a:endParaRPr lang="en-US" altLang="zh-CN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60991F2B-2839-4F17-9E25-ACC82FC9FA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0762" y="3974857"/>
            <a:ext cx="4790476" cy="438095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99863DD2-F477-48D8-A89F-705DC030978F}"/>
              </a:ext>
            </a:extLst>
          </p:cNvPr>
          <p:cNvSpPr txBox="1"/>
          <p:nvPr/>
        </p:nvSpPr>
        <p:spPr>
          <a:xfrm>
            <a:off x="671117" y="4830207"/>
            <a:ext cx="616591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Operation</a:t>
            </a:r>
            <a:r>
              <a:rPr lang="zh-CN" altLang="en-US"/>
              <a:t>表示各类汇编指令，比如</a:t>
            </a:r>
            <a:r>
              <a:rPr lang="en-US" altLang="zh-CN"/>
              <a:t>ADD</a:t>
            </a:r>
            <a:r>
              <a:rPr lang="zh-CN" altLang="en-US"/>
              <a:t>、</a:t>
            </a:r>
            <a:r>
              <a:rPr lang="en-US" altLang="zh-CN"/>
              <a:t>MOV</a:t>
            </a:r>
            <a:r>
              <a:rPr lang="zh-CN" altLang="en-US"/>
              <a:t>；</a:t>
            </a:r>
            <a:endParaRPr lang="en-US" altLang="zh-CN"/>
          </a:p>
          <a:p>
            <a:r>
              <a:rPr lang="en-US" altLang="zh-CN"/>
              <a:t>cond</a:t>
            </a:r>
            <a:r>
              <a:rPr lang="zh-CN" altLang="en-US"/>
              <a:t>表示</a:t>
            </a:r>
            <a:r>
              <a:rPr lang="en-US" altLang="zh-CN"/>
              <a:t>conditon</a:t>
            </a:r>
            <a:r>
              <a:rPr lang="zh-CN" altLang="en-US"/>
              <a:t>，即该指令执行的条件；</a:t>
            </a:r>
            <a:endParaRPr lang="en-US" altLang="zh-CN"/>
          </a:p>
          <a:p>
            <a:r>
              <a:rPr lang="en-US" altLang="zh-CN"/>
              <a:t>S</a:t>
            </a:r>
            <a:r>
              <a:rPr lang="zh-CN" altLang="en-US"/>
              <a:t>表示该指令执行后，会去修改程序状态寄存器；</a:t>
            </a:r>
            <a:endParaRPr lang="en-US" altLang="zh-CN"/>
          </a:p>
          <a:p>
            <a:r>
              <a:rPr lang="en-US" altLang="zh-CN"/>
              <a:t>Rd</a:t>
            </a:r>
            <a:r>
              <a:rPr lang="zh-CN" altLang="en-US"/>
              <a:t>为目的寄存器，用来存储运算的结果；</a:t>
            </a:r>
            <a:endParaRPr lang="en-US" altLang="zh-CN"/>
          </a:p>
          <a:p>
            <a:r>
              <a:rPr lang="en-US" altLang="zh-CN"/>
              <a:t>Rn</a:t>
            </a:r>
            <a:r>
              <a:rPr lang="zh-CN" altLang="en-US"/>
              <a:t>、</a:t>
            </a:r>
            <a:r>
              <a:rPr lang="en-US" altLang="zh-CN"/>
              <a:t>Operand2</a:t>
            </a:r>
            <a:r>
              <a:rPr lang="zh-CN" altLang="en-US"/>
              <a:t>是两个源操作数</a:t>
            </a:r>
            <a:endParaRPr lang="en-US" altLang="zh-CN"/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E4C13183-9E98-4305-A5AF-EBC63EB4E1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1868" y="1785808"/>
            <a:ext cx="2619048" cy="1247619"/>
          </a:xfrm>
          <a:prstGeom prst="rect">
            <a:avLst/>
          </a:prstGeom>
        </p:spPr>
      </p:pic>
      <p:sp>
        <p:nvSpPr>
          <p:cNvPr id="14" name="文本框 13">
            <a:extLst>
              <a:ext uri="{FF2B5EF4-FFF2-40B4-BE49-F238E27FC236}">
                <a16:creationId xmlns:a16="http://schemas.microsoft.com/office/drawing/2014/main" id="{2074B73F-D7DA-4543-9851-D264F802DBE3}"/>
              </a:ext>
            </a:extLst>
          </p:cNvPr>
          <p:cNvSpPr txBox="1"/>
          <p:nvPr/>
        </p:nvSpPr>
        <p:spPr>
          <a:xfrm>
            <a:off x="671117" y="3429000"/>
            <a:ext cx="6165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以“数据处理”指令为例，</a:t>
            </a:r>
            <a:r>
              <a:rPr lang="en-US" altLang="zh-CN"/>
              <a:t>UAL</a:t>
            </a:r>
            <a:r>
              <a:rPr lang="zh-CN" altLang="en-US"/>
              <a:t>汇编格式为：</a:t>
            </a: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89524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淘宝网Chenying0907出品 47">
            <a:extLst>
              <a:ext uri="{FF2B5EF4-FFF2-40B4-BE49-F238E27FC236}">
                <a16:creationId xmlns:a16="http://schemas.microsoft.com/office/drawing/2014/main" id="{C65F1CE8-355E-40C9-86D1-A77861886151}"/>
              </a:ext>
            </a:extLst>
          </p:cNvPr>
          <p:cNvGrpSpPr/>
          <p:nvPr/>
        </p:nvGrpSpPr>
        <p:grpSpPr>
          <a:xfrm>
            <a:off x="4218669" y="302112"/>
            <a:ext cx="3345448" cy="547347"/>
            <a:chOff x="5554662" y="2968624"/>
            <a:chExt cx="1635127" cy="317942"/>
          </a:xfrm>
          <a:solidFill>
            <a:srgbClr val="21AB82"/>
          </a:solidFill>
        </p:grpSpPr>
        <p:sp>
          <p:nvSpPr>
            <p:cNvPr id="6" name="淘宝网Chenying0907出品 79">
              <a:extLst>
                <a:ext uri="{FF2B5EF4-FFF2-40B4-BE49-F238E27FC236}">
                  <a16:creationId xmlns:a16="http://schemas.microsoft.com/office/drawing/2014/main" id="{35378988-773D-46ED-9C5B-9CCFFFA38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4662" y="2968625"/>
              <a:ext cx="1635126" cy="307974"/>
            </a:xfrm>
            <a:custGeom>
              <a:avLst/>
              <a:gdLst>
                <a:gd name="T0" fmla="*/ 34 w 2214"/>
                <a:gd name="T1" fmla="*/ 0 h 372"/>
                <a:gd name="T2" fmla="*/ 2181 w 2214"/>
                <a:gd name="T3" fmla="*/ 0 h 372"/>
                <a:gd name="T4" fmla="*/ 2214 w 2214"/>
                <a:gd name="T5" fmla="*/ 34 h 372"/>
                <a:gd name="T6" fmla="*/ 2214 w 2214"/>
                <a:gd name="T7" fmla="*/ 338 h 372"/>
                <a:gd name="T8" fmla="*/ 2181 w 2214"/>
                <a:gd name="T9" fmla="*/ 372 h 372"/>
                <a:gd name="T10" fmla="*/ 34 w 2214"/>
                <a:gd name="T11" fmla="*/ 372 h 372"/>
                <a:gd name="T12" fmla="*/ 0 w 2214"/>
                <a:gd name="T13" fmla="*/ 338 h 372"/>
                <a:gd name="T14" fmla="*/ 0 w 2214"/>
                <a:gd name="T15" fmla="*/ 34 h 372"/>
                <a:gd name="T16" fmla="*/ 34 w 2214"/>
                <a:gd name="T17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14" h="372">
                  <a:moveTo>
                    <a:pt x="34" y="0"/>
                  </a:moveTo>
                  <a:lnTo>
                    <a:pt x="2181" y="0"/>
                  </a:lnTo>
                  <a:cubicBezTo>
                    <a:pt x="2199" y="0"/>
                    <a:pt x="2214" y="15"/>
                    <a:pt x="2214" y="34"/>
                  </a:cubicBezTo>
                  <a:lnTo>
                    <a:pt x="2214" y="338"/>
                  </a:lnTo>
                  <a:cubicBezTo>
                    <a:pt x="2214" y="357"/>
                    <a:pt x="2199" y="372"/>
                    <a:pt x="2181" y="372"/>
                  </a:cubicBezTo>
                  <a:lnTo>
                    <a:pt x="34" y="372"/>
                  </a:lnTo>
                  <a:cubicBezTo>
                    <a:pt x="15" y="372"/>
                    <a:pt x="0" y="357"/>
                    <a:pt x="0" y="338"/>
                  </a:cubicBezTo>
                  <a:lnTo>
                    <a:pt x="0" y="34"/>
                  </a:lnTo>
                  <a:cubicBezTo>
                    <a:pt x="0" y="15"/>
                    <a:pt x="1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58064" tIns="29032" rIns="58064" bIns="2903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43">
                <a:solidFill>
                  <a:schemeClr val="tx1">
                    <a:lumMod val="75000"/>
                    <a:lumOff val="25000"/>
                  </a:schemeClr>
                </a:solidFill>
                <a:latin typeface="方正正纤黑简体" panose="02000000000000000000" pitchFamily="2" charset="-122"/>
                <a:ea typeface="方正正纤黑简体" panose="02000000000000000000" pitchFamily="2" charset="-122"/>
              </a:endParaRPr>
            </a:p>
          </p:txBody>
        </p:sp>
        <p:sp>
          <p:nvSpPr>
            <p:cNvPr id="7" name="淘宝网Chenying0907出品 15">
              <a:extLst>
                <a:ext uri="{FF2B5EF4-FFF2-40B4-BE49-F238E27FC236}">
                  <a16:creationId xmlns:a16="http://schemas.microsoft.com/office/drawing/2014/main" id="{6B5738D3-115B-40BB-BA8A-24C33098A0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4663" y="2968624"/>
              <a:ext cx="1635126" cy="317942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algn="ctr"/>
              <a:r>
                <a:rPr lang="zh-CN" altLang="en-US" sz="1524" b="1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数据处理指令简介</a:t>
              </a:r>
              <a:endParaRPr lang="zh-CN" altLang="en-US" sz="699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sp>
        <p:nvSpPr>
          <p:cNvPr id="3" name="文本框 2">
            <a:extLst>
              <a:ext uri="{FF2B5EF4-FFF2-40B4-BE49-F238E27FC236}">
                <a16:creationId xmlns:a16="http://schemas.microsoft.com/office/drawing/2014/main" id="{8B920077-7F69-4671-98AE-51839668EE9E}"/>
              </a:ext>
            </a:extLst>
          </p:cNvPr>
          <p:cNvSpPr txBox="1"/>
          <p:nvPr/>
        </p:nvSpPr>
        <p:spPr>
          <a:xfrm>
            <a:off x="671117" y="985889"/>
            <a:ext cx="10553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参考</a:t>
            </a:r>
            <a:r>
              <a:rPr lang="en-US" altLang="zh-CN"/>
              <a:t>《DEN0013D_cortex_a_series_PG.pdf》P70</a:t>
            </a:r>
            <a:r>
              <a:rPr lang="zh-CN" altLang="en-US"/>
              <a:t>、</a:t>
            </a:r>
            <a:r>
              <a:rPr lang="en-US" altLang="zh-CN"/>
              <a:t>《ARM Cortex-M3</a:t>
            </a:r>
            <a:r>
              <a:rPr lang="zh-CN" altLang="en-US"/>
              <a:t>与</a:t>
            </a:r>
            <a:r>
              <a:rPr lang="en-US" altLang="zh-CN"/>
              <a:t>Cortex-M4</a:t>
            </a:r>
            <a:r>
              <a:rPr lang="zh-CN" altLang="en-US"/>
              <a:t>权威指南</a:t>
            </a:r>
            <a:r>
              <a:rPr lang="en-US" altLang="zh-CN"/>
              <a:t>.pdf》</a:t>
            </a:r>
            <a:r>
              <a:rPr lang="zh-CN" altLang="en-US"/>
              <a:t>第</a:t>
            </a:r>
            <a:r>
              <a:rPr lang="en-US" altLang="zh-CN"/>
              <a:t>5</a:t>
            </a:r>
            <a:r>
              <a:rPr lang="zh-CN" altLang="en-US"/>
              <a:t>章</a:t>
            </a:r>
            <a:endParaRPr lang="en-US" altLang="zh-CN"/>
          </a:p>
          <a:p>
            <a:r>
              <a:rPr lang="zh-CN" altLang="en-US"/>
              <a:t>以“数据处理”指令为例，</a:t>
            </a:r>
            <a:r>
              <a:rPr lang="en-US" altLang="zh-CN"/>
              <a:t>UAL</a:t>
            </a:r>
            <a:r>
              <a:rPr lang="zh-CN" altLang="en-US"/>
              <a:t>汇编格式为：</a:t>
            </a:r>
            <a:endParaRPr lang="en-US" altLang="zh-CN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60991F2B-2839-4F17-9E25-ACC82FC9FA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8208" y="1549602"/>
            <a:ext cx="4790476" cy="438095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99863DD2-F477-48D8-A89F-705DC030978F}"/>
              </a:ext>
            </a:extLst>
          </p:cNvPr>
          <p:cNvSpPr txBox="1"/>
          <p:nvPr/>
        </p:nvSpPr>
        <p:spPr>
          <a:xfrm>
            <a:off x="671117" y="2043411"/>
            <a:ext cx="6165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Operation</a:t>
            </a:r>
            <a:r>
              <a:rPr lang="zh-CN" altLang="en-US"/>
              <a:t>表示各类汇编指令，比如</a:t>
            </a:r>
            <a:r>
              <a:rPr lang="en-US" altLang="zh-CN"/>
              <a:t>ADD</a:t>
            </a:r>
            <a:r>
              <a:rPr lang="zh-CN" altLang="en-US"/>
              <a:t>、</a:t>
            </a:r>
            <a:r>
              <a:rPr lang="en-US" altLang="zh-CN"/>
              <a:t>MOV</a:t>
            </a:r>
            <a:r>
              <a:rPr lang="zh-CN" altLang="en-US"/>
              <a:t>；如下图：</a:t>
            </a:r>
            <a:endParaRPr lang="en-US" altLang="zh-CN"/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7F5ED0EC-2DC9-4795-9208-BC9E433025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0702" y="2468457"/>
            <a:ext cx="2913370" cy="4295167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5845E2E2-F6D8-4678-9C32-C1AEE3FD5D80}"/>
              </a:ext>
            </a:extLst>
          </p:cNvPr>
          <p:cNvSpPr txBox="1"/>
          <p:nvPr/>
        </p:nvSpPr>
        <p:spPr>
          <a:xfrm>
            <a:off x="7442431" y="2043411"/>
            <a:ext cx="4196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cond</a:t>
            </a:r>
            <a:r>
              <a:rPr lang="zh-CN" altLang="en-US"/>
              <a:t>有多种取值，如下：</a:t>
            </a:r>
            <a:endParaRPr lang="en-US" altLang="zh-CN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0263C238-EA3F-4861-AE0F-0BB8176C47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18435" y="2551409"/>
            <a:ext cx="1652736" cy="4125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562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淘宝网Chenying0907出品 47">
            <a:extLst>
              <a:ext uri="{FF2B5EF4-FFF2-40B4-BE49-F238E27FC236}">
                <a16:creationId xmlns:a16="http://schemas.microsoft.com/office/drawing/2014/main" id="{C65F1CE8-355E-40C9-86D1-A77861886151}"/>
              </a:ext>
            </a:extLst>
          </p:cNvPr>
          <p:cNvGrpSpPr/>
          <p:nvPr/>
        </p:nvGrpSpPr>
        <p:grpSpPr>
          <a:xfrm>
            <a:off x="4218669" y="302112"/>
            <a:ext cx="3345448" cy="547347"/>
            <a:chOff x="5554662" y="2968624"/>
            <a:chExt cx="1635127" cy="317942"/>
          </a:xfrm>
          <a:solidFill>
            <a:srgbClr val="21AB82"/>
          </a:solidFill>
        </p:grpSpPr>
        <p:sp>
          <p:nvSpPr>
            <p:cNvPr id="6" name="淘宝网Chenying0907出品 79">
              <a:extLst>
                <a:ext uri="{FF2B5EF4-FFF2-40B4-BE49-F238E27FC236}">
                  <a16:creationId xmlns:a16="http://schemas.microsoft.com/office/drawing/2014/main" id="{35378988-773D-46ED-9C5B-9CCFFFA38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4662" y="2968625"/>
              <a:ext cx="1635126" cy="307974"/>
            </a:xfrm>
            <a:custGeom>
              <a:avLst/>
              <a:gdLst>
                <a:gd name="T0" fmla="*/ 34 w 2214"/>
                <a:gd name="T1" fmla="*/ 0 h 372"/>
                <a:gd name="T2" fmla="*/ 2181 w 2214"/>
                <a:gd name="T3" fmla="*/ 0 h 372"/>
                <a:gd name="T4" fmla="*/ 2214 w 2214"/>
                <a:gd name="T5" fmla="*/ 34 h 372"/>
                <a:gd name="T6" fmla="*/ 2214 w 2214"/>
                <a:gd name="T7" fmla="*/ 338 h 372"/>
                <a:gd name="T8" fmla="*/ 2181 w 2214"/>
                <a:gd name="T9" fmla="*/ 372 h 372"/>
                <a:gd name="T10" fmla="*/ 34 w 2214"/>
                <a:gd name="T11" fmla="*/ 372 h 372"/>
                <a:gd name="T12" fmla="*/ 0 w 2214"/>
                <a:gd name="T13" fmla="*/ 338 h 372"/>
                <a:gd name="T14" fmla="*/ 0 w 2214"/>
                <a:gd name="T15" fmla="*/ 34 h 372"/>
                <a:gd name="T16" fmla="*/ 34 w 2214"/>
                <a:gd name="T17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14" h="372">
                  <a:moveTo>
                    <a:pt x="34" y="0"/>
                  </a:moveTo>
                  <a:lnTo>
                    <a:pt x="2181" y="0"/>
                  </a:lnTo>
                  <a:cubicBezTo>
                    <a:pt x="2199" y="0"/>
                    <a:pt x="2214" y="15"/>
                    <a:pt x="2214" y="34"/>
                  </a:cubicBezTo>
                  <a:lnTo>
                    <a:pt x="2214" y="338"/>
                  </a:lnTo>
                  <a:cubicBezTo>
                    <a:pt x="2214" y="357"/>
                    <a:pt x="2199" y="372"/>
                    <a:pt x="2181" y="372"/>
                  </a:cubicBezTo>
                  <a:lnTo>
                    <a:pt x="34" y="372"/>
                  </a:lnTo>
                  <a:cubicBezTo>
                    <a:pt x="15" y="372"/>
                    <a:pt x="0" y="357"/>
                    <a:pt x="0" y="338"/>
                  </a:cubicBezTo>
                  <a:lnTo>
                    <a:pt x="0" y="34"/>
                  </a:lnTo>
                  <a:cubicBezTo>
                    <a:pt x="0" y="15"/>
                    <a:pt x="1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58064" tIns="29032" rIns="58064" bIns="2903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43">
                <a:solidFill>
                  <a:schemeClr val="tx1">
                    <a:lumMod val="75000"/>
                    <a:lumOff val="25000"/>
                  </a:schemeClr>
                </a:solidFill>
                <a:latin typeface="方正正纤黑简体" panose="02000000000000000000" pitchFamily="2" charset="-122"/>
                <a:ea typeface="方正正纤黑简体" panose="02000000000000000000" pitchFamily="2" charset="-122"/>
              </a:endParaRPr>
            </a:p>
          </p:txBody>
        </p:sp>
        <p:sp>
          <p:nvSpPr>
            <p:cNvPr id="7" name="淘宝网Chenying0907出品 15">
              <a:extLst>
                <a:ext uri="{FF2B5EF4-FFF2-40B4-BE49-F238E27FC236}">
                  <a16:creationId xmlns:a16="http://schemas.microsoft.com/office/drawing/2014/main" id="{6B5738D3-115B-40BB-BA8A-24C33098A0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4663" y="2968624"/>
              <a:ext cx="1635126" cy="317942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algn="ctr"/>
              <a:r>
                <a:rPr lang="zh-CN" altLang="en-US" sz="1524" b="1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内存访问指令简介</a:t>
              </a:r>
              <a:endParaRPr lang="zh-CN" altLang="en-US" sz="699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sp>
        <p:nvSpPr>
          <p:cNvPr id="8" name="文本框 7">
            <a:extLst>
              <a:ext uri="{FF2B5EF4-FFF2-40B4-BE49-F238E27FC236}">
                <a16:creationId xmlns:a16="http://schemas.microsoft.com/office/drawing/2014/main" id="{ACF3A3EA-573B-4BCF-AE7A-AC2A0A1FC871}"/>
              </a:ext>
            </a:extLst>
          </p:cNvPr>
          <p:cNvSpPr txBox="1"/>
          <p:nvPr/>
        </p:nvSpPr>
        <p:spPr>
          <a:xfrm>
            <a:off x="614715" y="985889"/>
            <a:ext cx="105533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读内存指令</a:t>
            </a:r>
            <a:r>
              <a:rPr lang="en-US" altLang="zh-CN"/>
              <a:t>LDR/LDM</a:t>
            </a:r>
            <a:r>
              <a:rPr lang="zh-CN" altLang="en-US"/>
              <a:t>：参考</a:t>
            </a:r>
            <a:r>
              <a:rPr lang="en-US" altLang="zh-CN"/>
              <a:t>《DEN0013D_cortex_a_series_PG.pdf》P340</a:t>
            </a:r>
            <a:r>
              <a:rPr lang="zh-CN" altLang="en-US"/>
              <a:t>、</a:t>
            </a:r>
            <a:r>
              <a:rPr lang="en-US" altLang="zh-CN"/>
              <a:t>P341</a:t>
            </a:r>
          </a:p>
          <a:p>
            <a:r>
              <a:rPr lang="zh-CN" altLang="en-US"/>
              <a:t>写内存指令</a:t>
            </a:r>
            <a:r>
              <a:rPr lang="en-US" altLang="zh-CN"/>
              <a:t>STR/STM</a:t>
            </a:r>
            <a:r>
              <a:rPr lang="zh-CN" altLang="en-US"/>
              <a:t>：参考</a:t>
            </a:r>
            <a:r>
              <a:rPr lang="en-US" altLang="zh-CN"/>
              <a:t>《DEN0013D_cortex_a_series_PG.pdf》P377</a:t>
            </a:r>
            <a:r>
              <a:rPr lang="zh-CN" altLang="en-US"/>
              <a:t>、</a:t>
            </a:r>
            <a:r>
              <a:rPr lang="en-US" altLang="zh-CN"/>
              <a:t>P378</a:t>
            </a:r>
          </a:p>
          <a:p>
            <a:r>
              <a:rPr lang="en-US" altLang="zh-CN"/>
              <a:t>LDR</a:t>
            </a:r>
            <a:r>
              <a:rPr lang="zh-CN" altLang="en-US"/>
              <a:t>：</a:t>
            </a:r>
            <a:r>
              <a:rPr lang="en-US" altLang="zh-CN"/>
              <a:t>Load Register</a:t>
            </a:r>
            <a:r>
              <a:rPr lang="zh-CN" altLang="en-US"/>
              <a:t>；</a:t>
            </a:r>
            <a:r>
              <a:rPr lang="en-US" altLang="zh-CN"/>
              <a:t>LDM</a:t>
            </a:r>
            <a:r>
              <a:rPr lang="zh-CN" altLang="en-US"/>
              <a:t>：</a:t>
            </a:r>
            <a:r>
              <a:rPr lang="en-US" altLang="zh-CN"/>
              <a:t>Load Multiple Register</a:t>
            </a:r>
            <a:r>
              <a:rPr lang="zh-CN" altLang="en-US"/>
              <a:t>；</a:t>
            </a:r>
            <a:endParaRPr lang="en-US" altLang="zh-CN"/>
          </a:p>
          <a:p>
            <a:r>
              <a:rPr lang="en-US" altLang="zh-CN"/>
              <a:t>STR</a:t>
            </a:r>
            <a:r>
              <a:rPr lang="zh-CN" altLang="en-US"/>
              <a:t>：</a:t>
            </a:r>
            <a:r>
              <a:rPr lang="en-US" altLang="zh-CN"/>
              <a:t>Store Register</a:t>
            </a:r>
            <a:r>
              <a:rPr lang="zh-CN" altLang="en-US"/>
              <a:t>；</a:t>
            </a:r>
            <a:r>
              <a:rPr lang="en-US" altLang="zh-CN"/>
              <a:t>STM</a:t>
            </a:r>
            <a:r>
              <a:rPr lang="zh-CN" altLang="en-US"/>
              <a:t>：</a:t>
            </a:r>
            <a:r>
              <a:rPr lang="en-US" altLang="zh-CN"/>
              <a:t>Store Multiple Register</a:t>
            </a:r>
            <a:r>
              <a:rPr lang="zh-CN" altLang="en-US"/>
              <a:t>。</a:t>
            </a:r>
            <a:endParaRPr lang="en-US" altLang="zh-CN"/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1DB70AEB-161A-47BB-922B-F3F7A8488F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7853" y="2186218"/>
            <a:ext cx="3512668" cy="2318056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330ADF2C-AB32-4F25-8812-617180B69F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572" y="2186218"/>
            <a:ext cx="2769527" cy="2137179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998DFB8B-CC8B-407B-A17F-7BED5233A2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2571" y="4946321"/>
            <a:ext cx="2631405" cy="520799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CB0BE71B-4F4F-49CC-BC4E-5382AE37131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2571" y="5928204"/>
            <a:ext cx="2631405" cy="532001"/>
          </a:xfrm>
          <a:prstGeom prst="rect">
            <a:avLst/>
          </a:prstGeom>
        </p:spPr>
      </p:pic>
      <p:sp>
        <p:nvSpPr>
          <p:cNvPr id="18" name="文本框 17">
            <a:extLst>
              <a:ext uri="{FF2B5EF4-FFF2-40B4-BE49-F238E27FC236}">
                <a16:creationId xmlns:a16="http://schemas.microsoft.com/office/drawing/2014/main" id="{641C5279-AD89-43F9-9688-BA7AC264AFF9}"/>
              </a:ext>
            </a:extLst>
          </p:cNvPr>
          <p:cNvSpPr txBox="1"/>
          <p:nvPr/>
        </p:nvSpPr>
        <p:spPr>
          <a:xfrm>
            <a:off x="3937805" y="4814395"/>
            <a:ext cx="57615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/>
              <a:t>addr_mode:</a:t>
            </a:r>
          </a:p>
          <a:p>
            <a:r>
              <a:rPr lang="en-US" altLang="zh-CN" sz="1200"/>
              <a:t>IA - Increment After,  </a:t>
            </a:r>
            <a:r>
              <a:rPr lang="zh-CN" altLang="en-US" sz="1200"/>
              <a:t>每次传输后才增加</a:t>
            </a:r>
            <a:r>
              <a:rPr lang="en-US" altLang="zh-CN" sz="1200"/>
              <a:t>Rn</a:t>
            </a:r>
            <a:r>
              <a:rPr lang="zh-CN" altLang="en-US" sz="1200"/>
              <a:t>的值</a:t>
            </a:r>
            <a:r>
              <a:rPr lang="en-US" altLang="zh-CN" sz="1200"/>
              <a:t>(</a:t>
            </a:r>
            <a:r>
              <a:rPr lang="zh-CN" altLang="en-US" sz="1200"/>
              <a:t>默认</a:t>
            </a:r>
            <a:r>
              <a:rPr lang="en-US" altLang="zh-CN" sz="1200"/>
              <a:t>,</a:t>
            </a:r>
            <a:r>
              <a:rPr lang="zh-CN" altLang="en-US" sz="1200"/>
              <a:t>可省</a:t>
            </a:r>
            <a:r>
              <a:rPr lang="en-US" altLang="zh-CN" sz="1200"/>
              <a:t>)</a:t>
            </a:r>
          </a:p>
          <a:p>
            <a:r>
              <a:rPr lang="en-US" altLang="zh-CN" sz="1200"/>
              <a:t>IB - Increment Before, </a:t>
            </a:r>
            <a:r>
              <a:rPr lang="zh-CN" altLang="en-US" sz="1200"/>
              <a:t>每次传输前就增加</a:t>
            </a:r>
            <a:r>
              <a:rPr lang="en-US" altLang="zh-CN" sz="1200"/>
              <a:t>Rn</a:t>
            </a:r>
            <a:r>
              <a:rPr lang="zh-CN" altLang="en-US" sz="1200"/>
              <a:t>的值</a:t>
            </a:r>
            <a:r>
              <a:rPr lang="en-US" altLang="zh-CN" sz="1200"/>
              <a:t>(ARM</a:t>
            </a:r>
            <a:r>
              <a:rPr lang="zh-CN" altLang="en-US" sz="1200"/>
              <a:t>指令才能用</a:t>
            </a:r>
            <a:r>
              <a:rPr lang="en-US" altLang="zh-CN" sz="1200"/>
              <a:t>)</a:t>
            </a:r>
          </a:p>
          <a:p>
            <a:r>
              <a:rPr lang="en-US" altLang="zh-CN" sz="1200"/>
              <a:t>DA – Decrement After,  </a:t>
            </a:r>
            <a:r>
              <a:rPr lang="zh-CN" altLang="en-US" sz="1200"/>
              <a:t>每次传输后才减小</a:t>
            </a:r>
            <a:r>
              <a:rPr lang="en-US" altLang="zh-CN" sz="1200"/>
              <a:t>Rn</a:t>
            </a:r>
            <a:r>
              <a:rPr lang="zh-CN" altLang="en-US" sz="1200"/>
              <a:t>的值</a:t>
            </a:r>
            <a:r>
              <a:rPr lang="en-US" altLang="zh-CN" sz="1200"/>
              <a:t>(ARM</a:t>
            </a:r>
            <a:r>
              <a:rPr lang="zh-CN" altLang="en-US" sz="1200"/>
              <a:t>指令才能用</a:t>
            </a:r>
            <a:r>
              <a:rPr lang="en-US" altLang="zh-CN" sz="1200"/>
              <a:t>)</a:t>
            </a:r>
          </a:p>
          <a:p>
            <a:r>
              <a:rPr lang="en-US" altLang="zh-CN" sz="1200"/>
              <a:t>DB – Decrement Before, </a:t>
            </a:r>
            <a:r>
              <a:rPr lang="zh-CN" altLang="en-US" sz="1200"/>
              <a:t>每次传输前就减小</a:t>
            </a:r>
            <a:r>
              <a:rPr lang="en-US" altLang="zh-CN" sz="1200"/>
              <a:t>Rn</a:t>
            </a:r>
            <a:r>
              <a:rPr lang="zh-CN" altLang="en-US" sz="1200"/>
              <a:t>的值</a:t>
            </a:r>
          </a:p>
          <a:p>
            <a:endParaRPr lang="zh-CN" altLang="en-US" sz="1200"/>
          </a:p>
          <a:p>
            <a:r>
              <a:rPr lang="en-US" altLang="zh-CN" sz="1200"/>
              <a:t>! : </a:t>
            </a:r>
            <a:r>
              <a:rPr lang="zh-CN" altLang="en-US" sz="1200"/>
              <a:t>表示修改后的</a:t>
            </a:r>
            <a:r>
              <a:rPr lang="en-US" altLang="zh-CN" sz="1200"/>
              <a:t>Rn</a:t>
            </a:r>
            <a:r>
              <a:rPr lang="zh-CN" altLang="en-US" sz="1200"/>
              <a:t>值会写入</a:t>
            </a:r>
            <a:r>
              <a:rPr lang="en-US" altLang="zh-CN" sz="1200"/>
              <a:t>Rn</a:t>
            </a:r>
            <a:r>
              <a:rPr lang="zh-CN" altLang="en-US" sz="1200"/>
              <a:t>寄存器</a:t>
            </a:r>
            <a:r>
              <a:rPr lang="en-US" altLang="zh-CN" sz="1200"/>
              <a:t>, </a:t>
            </a:r>
          </a:p>
          <a:p>
            <a:r>
              <a:rPr lang="en-US" altLang="zh-CN" sz="1200"/>
              <a:t>    </a:t>
            </a:r>
            <a:r>
              <a:rPr lang="zh-CN" altLang="en-US" sz="1200"/>
              <a:t>如果没有</a:t>
            </a:r>
            <a:r>
              <a:rPr lang="en-US" altLang="zh-CN" sz="1200"/>
              <a:t>"!", </a:t>
            </a:r>
            <a:r>
              <a:rPr lang="zh-CN" altLang="en-US" sz="1200"/>
              <a:t>指令执行完后</a:t>
            </a:r>
            <a:r>
              <a:rPr lang="en-US" altLang="zh-CN" sz="1200"/>
              <a:t>Rn</a:t>
            </a:r>
            <a:r>
              <a:rPr lang="zh-CN" altLang="en-US" sz="1200"/>
              <a:t>恢复</a:t>
            </a:r>
            <a:r>
              <a:rPr lang="en-US" altLang="zh-CN" sz="1200"/>
              <a:t>/</a:t>
            </a:r>
            <a:r>
              <a:rPr lang="zh-CN" altLang="en-US" sz="1200"/>
              <a:t>保持原值</a:t>
            </a:r>
          </a:p>
          <a:p>
            <a:endParaRPr lang="zh-CN" altLang="en-US" sz="1200"/>
          </a:p>
          <a:p>
            <a:r>
              <a:rPr lang="en-US" altLang="zh-CN" sz="1200"/>
              <a:t>^ : </a:t>
            </a:r>
            <a:r>
              <a:rPr lang="zh-CN" altLang="en-US" sz="1200"/>
              <a:t>会影响</a:t>
            </a:r>
            <a:r>
              <a:rPr lang="en-US" altLang="zh-CN" sz="1200"/>
              <a:t>CPSR, </a:t>
            </a:r>
            <a:r>
              <a:rPr lang="zh-CN" altLang="en-US" sz="1200"/>
              <a:t>在讲异常时再细讲</a:t>
            </a:r>
            <a:endParaRPr lang="en-US" altLang="zh-CN" sz="1200"/>
          </a:p>
        </p:txBody>
      </p:sp>
      <p:cxnSp>
        <p:nvCxnSpPr>
          <p:cNvPr id="20" name="直接连接符 19">
            <a:extLst>
              <a:ext uri="{FF2B5EF4-FFF2-40B4-BE49-F238E27FC236}">
                <a16:creationId xmlns:a16="http://schemas.microsoft.com/office/drawing/2014/main" id="{3AAF743D-4908-47F7-BB77-B02FC7C97A01}"/>
              </a:ext>
            </a:extLst>
          </p:cNvPr>
          <p:cNvCxnSpPr/>
          <p:nvPr/>
        </p:nvCxnSpPr>
        <p:spPr>
          <a:xfrm>
            <a:off x="812571" y="4638498"/>
            <a:ext cx="1020217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2793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淘宝网Chenying0907出品 47">
            <a:extLst>
              <a:ext uri="{FF2B5EF4-FFF2-40B4-BE49-F238E27FC236}">
                <a16:creationId xmlns:a16="http://schemas.microsoft.com/office/drawing/2014/main" id="{C65F1CE8-355E-40C9-86D1-A77861886151}"/>
              </a:ext>
            </a:extLst>
          </p:cNvPr>
          <p:cNvGrpSpPr/>
          <p:nvPr/>
        </p:nvGrpSpPr>
        <p:grpSpPr>
          <a:xfrm>
            <a:off x="4218669" y="302112"/>
            <a:ext cx="3345448" cy="547347"/>
            <a:chOff x="5554662" y="2968624"/>
            <a:chExt cx="1635127" cy="317942"/>
          </a:xfrm>
          <a:solidFill>
            <a:srgbClr val="21AB82"/>
          </a:solidFill>
        </p:grpSpPr>
        <p:sp>
          <p:nvSpPr>
            <p:cNvPr id="6" name="淘宝网Chenying0907出品 79">
              <a:extLst>
                <a:ext uri="{FF2B5EF4-FFF2-40B4-BE49-F238E27FC236}">
                  <a16:creationId xmlns:a16="http://schemas.microsoft.com/office/drawing/2014/main" id="{35378988-773D-46ED-9C5B-9CCFFFA38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4662" y="2968625"/>
              <a:ext cx="1635126" cy="307974"/>
            </a:xfrm>
            <a:custGeom>
              <a:avLst/>
              <a:gdLst>
                <a:gd name="T0" fmla="*/ 34 w 2214"/>
                <a:gd name="T1" fmla="*/ 0 h 372"/>
                <a:gd name="T2" fmla="*/ 2181 w 2214"/>
                <a:gd name="T3" fmla="*/ 0 h 372"/>
                <a:gd name="T4" fmla="*/ 2214 w 2214"/>
                <a:gd name="T5" fmla="*/ 34 h 372"/>
                <a:gd name="T6" fmla="*/ 2214 w 2214"/>
                <a:gd name="T7" fmla="*/ 338 h 372"/>
                <a:gd name="T8" fmla="*/ 2181 w 2214"/>
                <a:gd name="T9" fmla="*/ 372 h 372"/>
                <a:gd name="T10" fmla="*/ 34 w 2214"/>
                <a:gd name="T11" fmla="*/ 372 h 372"/>
                <a:gd name="T12" fmla="*/ 0 w 2214"/>
                <a:gd name="T13" fmla="*/ 338 h 372"/>
                <a:gd name="T14" fmla="*/ 0 w 2214"/>
                <a:gd name="T15" fmla="*/ 34 h 372"/>
                <a:gd name="T16" fmla="*/ 34 w 2214"/>
                <a:gd name="T17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14" h="372">
                  <a:moveTo>
                    <a:pt x="34" y="0"/>
                  </a:moveTo>
                  <a:lnTo>
                    <a:pt x="2181" y="0"/>
                  </a:lnTo>
                  <a:cubicBezTo>
                    <a:pt x="2199" y="0"/>
                    <a:pt x="2214" y="15"/>
                    <a:pt x="2214" y="34"/>
                  </a:cubicBezTo>
                  <a:lnTo>
                    <a:pt x="2214" y="338"/>
                  </a:lnTo>
                  <a:cubicBezTo>
                    <a:pt x="2214" y="357"/>
                    <a:pt x="2199" y="372"/>
                    <a:pt x="2181" y="372"/>
                  </a:cubicBezTo>
                  <a:lnTo>
                    <a:pt x="34" y="372"/>
                  </a:lnTo>
                  <a:cubicBezTo>
                    <a:pt x="15" y="372"/>
                    <a:pt x="0" y="357"/>
                    <a:pt x="0" y="338"/>
                  </a:cubicBezTo>
                  <a:lnTo>
                    <a:pt x="0" y="34"/>
                  </a:lnTo>
                  <a:cubicBezTo>
                    <a:pt x="0" y="15"/>
                    <a:pt x="1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58064" tIns="29032" rIns="58064" bIns="2903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43">
                <a:solidFill>
                  <a:schemeClr val="tx1">
                    <a:lumMod val="75000"/>
                    <a:lumOff val="25000"/>
                  </a:schemeClr>
                </a:solidFill>
                <a:latin typeface="方正正纤黑简体" panose="02000000000000000000" pitchFamily="2" charset="-122"/>
                <a:ea typeface="方正正纤黑简体" panose="02000000000000000000" pitchFamily="2" charset="-122"/>
              </a:endParaRPr>
            </a:p>
          </p:txBody>
        </p:sp>
        <p:sp>
          <p:nvSpPr>
            <p:cNvPr id="7" name="淘宝网Chenying0907出品 15">
              <a:extLst>
                <a:ext uri="{FF2B5EF4-FFF2-40B4-BE49-F238E27FC236}">
                  <a16:creationId xmlns:a16="http://schemas.microsoft.com/office/drawing/2014/main" id="{6B5738D3-115B-40BB-BA8A-24C33098A0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4663" y="2968624"/>
              <a:ext cx="1635126" cy="317942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algn="ctr"/>
              <a:r>
                <a:rPr lang="zh-CN" altLang="en-US" sz="1524" b="1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分支</a:t>
              </a:r>
              <a:r>
                <a:rPr lang="en-US" altLang="zh-CN" sz="1524" b="1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/</a:t>
              </a:r>
              <a:r>
                <a:rPr lang="zh-CN" altLang="en-US" sz="1524" b="1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跳转指令</a:t>
              </a:r>
              <a:endParaRPr lang="zh-CN" altLang="en-US" sz="699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sp>
        <p:nvSpPr>
          <p:cNvPr id="8" name="文本框 7">
            <a:extLst>
              <a:ext uri="{FF2B5EF4-FFF2-40B4-BE49-F238E27FC236}">
                <a16:creationId xmlns:a16="http://schemas.microsoft.com/office/drawing/2014/main" id="{ACF3A3EA-573B-4BCF-AE7A-AC2A0A1FC871}"/>
              </a:ext>
            </a:extLst>
          </p:cNvPr>
          <p:cNvSpPr txBox="1"/>
          <p:nvPr/>
        </p:nvSpPr>
        <p:spPr>
          <a:xfrm>
            <a:off x="614715" y="985889"/>
            <a:ext cx="111867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参考</a:t>
            </a:r>
            <a:r>
              <a:rPr lang="en-US" altLang="zh-CN"/>
              <a:t>《DEN0013D_cortex_a_series_PG.pdf》P327</a:t>
            </a:r>
            <a:r>
              <a:rPr lang="zh-CN" altLang="en-US"/>
              <a:t>、</a:t>
            </a:r>
            <a:r>
              <a:rPr lang="en-US" altLang="zh-CN"/>
              <a:t>P328</a:t>
            </a:r>
            <a:r>
              <a:rPr lang="zh-CN" altLang="en-US"/>
              <a:t>、</a:t>
            </a:r>
            <a:r>
              <a:rPr lang="en-US" altLang="zh-CN"/>
              <a:t>P329</a:t>
            </a:r>
          </a:p>
          <a:p>
            <a:r>
              <a:rPr lang="zh-CN" altLang="en-US"/>
              <a:t>核心指令是</a:t>
            </a:r>
            <a:r>
              <a:rPr lang="en-US" altLang="zh-CN"/>
              <a:t>B</a:t>
            </a:r>
            <a:r>
              <a:rPr lang="zh-CN" altLang="en-US"/>
              <a:t>、</a:t>
            </a:r>
            <a:r>
              <a:rPr lang="en-US" altLang="zh-CN"/>
              <a:t>BL</a:t>
            </a:r>
            <a:r>
              <a:rPr lang="zh-CN" altLang="en-US"/>
              <a:t>：</a:t>
            </a:r>
            <a:endParaRPr lang="en-US" altLang="zh-CN"/>
          </a:p>
          <a:p>
            <a:r>
              <a:rPr lang="en-US" altLang="zh-CN"/>
              <a:t>B</a:t>
            </a:r>
            <a:r>
              <a:rPr lang="zh-CN" altLang="en-US"/>
              <a:t>：</a:t>
            </a:r>
            <a:r>
              <a:rPr lang="en-US" altLang="zh-CN"/>
              <a:t>Branch</a:t>
            </a:r>
            <a:r>
              <a:rPr lang="zh-CN" altLang="en-US"/>
              <a:t>，跳转</a:t>
            </a:r>
            <a:endParaRPr lang="en-US" altLang="zh-CN"/>
          </a:p>
          <a:p>
            <a:r>
              <a:rPr lang="en-US" altLang="zh-CN"/>
              <a:t>BL</a:t>
            </a:r>
            <a:r>
              <a:rPr lang="zh-CN" altLang="en-US"/>
              <a:t>：</a:t>
            </a:r>
            <a:r>
              <a:rPr lang="en-US" altLang="zh-CN"/>
              <a:t>Branch with Link</a:t>
            </a:r>
            <a:r>
              <a:rPr lang="zh-CN" altLang="en-US"/>
              <a:t>，跳转前先把返回地址保持在</a:t>
            </a:r>
            <a:r>
              <a:rPr lang="en-US" altLang="zh-CN"/>
              <a:t>LR</a:t>
            </a:r>
            <a:r>
              <a:rPr lang="zh-CN" altLang="en-US"/>
              <a:t>寄存器中</a:t>
            </a:r>
            <a:endParaRPr lang="en-US" altLang="zh-CN"/>
          </a:p>
          <a:p>
            <a:endParaRPr lang="en-US" altLang="zh-CN"/>
          </a:p>
          <a:p>
            <a:r>
              <a:rPr lang="en-US" altLang="zh-CN"/>
              <a:t>BX</a:t>
            </a:r>
            <a:r>
              <a:rPr lang="zh-CN" altLang="en-US"/>
              <a:t>：</a:t>
            </a:r>
            <a:r>
              <a:rPr lang="en-US" altLang="zh-CN"/>
              <a:t>Branch and eXchange</a:t>
            </a:r>
            <a:r>
              <a:rPr lang="zh-CN" altLang="en-US"/>
              <a:t>，根据跳转地址的</a:t>
            </a:r>
            <a:r>
              <a:rPr lang="en-US" altLang="zh-CN"/>
              <a:t>BIT0</a:t>
            </a:r>
            <a:r>
              <a:rPr lang="zh-CN" altLang="en-US"/>
              <a:t>切换为</a:t>
            </a:r>
            <a:r>
              <a:rPr lang="en-US" altLang="zh-CN"/>
              <a:t>ARM</a:t>
            </a:r>
            <a:r>
              <a:rPr lang="zh-CN" altLang="en-US"/>
              <a:t>或</a:t>
            </a:r>
            <a:r>
              <a:rPr lang="en-US" altLang="zh-CN"/>
              <a:t>Thumb</a:t>
            </a:r>
            <a:r>
              <a:rPr lang="zh-CN" altLang="en-US"/>
              <a:t>状态</a:t>
            </a:r>
            <a:r>
              <a:rPr lang="en-US" altLang="zh-CN"/>
              <a:t>(0</a:t>
            </a:r>
            <a:r>
              <a:rPr lang="zh-CN" altLang="en-US"/>
              <a:t>：</a:t>
            </a:r>
            <a:r>
              <a:rPr lang="en-US" altLang="zh-CN"/>
              <a:t>ARM</a:t>
            </a:r>
            <a:r>
              <a:rPr lang="zh-CN" altLang="en-US"/>
              <a:t>状态，</a:t>
            </a:r>
            <a:r>
              <a:rPr lang="en-US" altLang="zh-CN"/>
              <a:t>1</a:t>
            </a:r>
            <a:r>
              <a:rPr lang="zh-CN" altLang="en-US"/>
              <a:t>：</a:t>
            </a:r>
            <a:r>
              <a:rPr lang="en-US" altLang="zh-CN"/>
              <a:t>Thumb</a:t>
            </a:r>
            <a:r>
              <a:rPr lang="zh-CN" altLang="en-US"/>
              <a:t>状态</a:t>
            </a:r>
            <a:r>
              <a:rPr lang="en-US" altLang="zh-CN"/>
              <a:t>)</a:t>
            </a:r>
            <a:br>
              <a:rPr lang="en-US" altLang="zh-CN"/>
            </a:br>
            <a:r>
              <a:rPr lang="en-US" altLang="zh-CN"/>
              <a:t>BLX</a:t>
            </a:r>
            <a:r>
              <a:rPr lang="zh-CN" altLang="en-US"/>
              <a:t>：</a:t>
            </a:r>
            <a:r>
              <a:rPr lang="en-US" altLang="zh-CN"/>
              <a:t>Branch with Link and eXchange </a:t>
            </a:r>
          </a:p>
          <a:p>
            <a:r>
              <a:rPr lang="zh-CN" altLang="en-US"/>
              <a:t>         根据跳转地址的</a:t>
            </a:r>
            <a:r>
              <a:rPr lang="en-US" altLang="zh-CN"/>
              <a:t>BIT0</a:t>
            </a:r>
            <a:r>
              <a:rPr lang="zh-CN" altLang="en-US"/>
              <a:t>切换为</a:t>
            </a:r>
            <a:r>
              <a:rPr lang="en-US" altLang="zh-CN"/>
              <a:t>ARM</a:t>
            </a:r>
            <a:r>
              <a:rPr lang="zh-CN" altLang="en-US"/>
              <a:t>或</a:t>
            </a:r>
            <a:r>
              <a:rPr lang="en-US" altLang="zh-CN"/>
              <a:t>Thumb</a:t>
            </a:r>
            <a:r>
              <a:rPr lang="zh-CN" altLang="en-US"/>
              <a:t>状态</a:t>
            </a:r>
            <a:r>
              <a:rPr lang="en-US" altLang="zh-CN"/>
              <a:t>(0</a:t>
            </a:r>
            <a:r>
              <a:rPr lang="zh-CN" altLang="en-US"/>
              <a:t>：</a:t>
            </a:r>
            <a:r>
              <a:rPr lang="en-US" altLang="zh-CN"/>
              <a:t>ARM</a:t>
            </a:r>
            <a:r>
              <a:rPr lang="zh-CN" altLang="en-US"/>
              <a:t>状态，</a:t>
            </a:r>
            <a:r>
              <a:rPr lang="en-US" altLang="zh-CN"/>
              <a:t>1</a:t>
            </a:r>
            <a:r>
              <a:rPr lang="zh-CN" altLang="en-US"/>
              <a:t>：</a:t>
            </a:r>
            <a:r>
              <a:rPr lang="en-US" altLang="zh-CN"/>
              <a:t>Thumb</a:t>
            </a:r>
            <a:r>
              <a:rPr lang="zh-CN" altLang="en-US"/>
              <a:t>状态</a:t>
            </a:r>
            <a:r>
              <a:rPr lang="en-US" altLang="zh-CN"/>
              <a:t>)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8848E7F5-902F-4A1B-86E8-F03DB72BBB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715" y="3447801"/>
            <a:ext cx="5047619" cy="1028571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AC01B6CC-39D6-478A-9D10-2821176B58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9113" y="3447801"/>
            <a:ext cx="2009524" cy="866667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8767EE9B-6E20-4524-A8DE-629B742A5B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715" y="4762500"/>
            <a:ext cx="3695700" cy="1695450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5C7D7628-04EB-462F-AF0A-69966774E8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39113" y="4762500"/>
            <a:ext cx="3771900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670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淘宝网Chenying0907出品 47">
            <a:extLst>
              <a:ext uri="{FF2B5EF4-FFF2-40B4-BE49-F238E27FC236}">
                <a16:creationId xmlns:a16="http://schemas.microsoft.com/office/drawing/2014/main" id="{C65F1CE8-355E-40C9-86D1-A77861886151}"/>
              </a:ext>
            </a:extLst>
          </p:cNvPr>
          <p:cNvGrpSpPr/>
          <p:nvPr/>
        </p:nvGrpSpPr>
        <p:grpSpPr>
          <a:xfrm>
            <a:off x="4218669" y="302112"/>
            <a:ext cx="3345448" cy="547347"/>
            <a:chOff x="5554662" y="2968624"/>
            <a:chExt cx="1635127" cy="317942"/>
          </a:xfrm>
          <a:solidFill>
            <a:srgbClr val="21AB82"/>
          </a:solidFill>
        </p:grpSpPr>
        <p:sp>
          <p:nvSpPr>
            <p:cNvPr id="6" name="淘宝网Chenying0907出品 79">
              <a:extLst>
                <a:ext uri="{FF2B5EF4-FFF2-40B4-BE49-F238E27FC236}">
                  <a16:creationId xmlns:a16="http://schemas.microsoft.com/office/drawing/2014/main" id="{35378988-773D-46ED-9C5B-9CCFFFA38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4662" y="2968625"/>
              <a:ext cx="1635126" cy="307974"/>
            </a:xfrm>
            <a:custGeom>
              <a:avLst/>
              <a:gdLst>
                <a:gd name="T0" fmla="*/ 34 w 2214"/>
                <a:gd name="T1" fmla="*/ 0 h 372"/>
                <a:gd name="T2" fmla="*/ 2181 w 2214"/>
                <a:gd name="T3" fmla="*/ 0 h 372"/>
                <a:gd name="T4" fmla="*/ 2214 w 2214"/>
                <a:gd name="T5" fmla="*/ 34 h 372"/>
                <a:gd name="T6" fmla="*/ 2214 w 2214"/>
                <a:gd name="T7" fmla="*/ 338 h 372"/>
                <a:gd name="T8" fmla="*/ 2181 w 2214"/>
                <a:gd name="T9" fmla="*/ 372 h 372"/>
                <a:gd name="T10" fmla="*/ 34 w 2214"/>
                <a:gd name="T11" fmla="*/ 372 h 372"/>
                <a:gd name="T12" fmla="*/ 0 w 2214"/>
                <a:gd name="T13" fmla="*/ 338 h 372"/>
                <a:gd name="T14" fmla="*/ 0 w 2214"/>
                <a:gd name="T15" fmla="*/ 34 h 372"/>
                <a:gd name="T16" fmla="*/ 34 w 2214"/>
                <a:gd name="T17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14" h="372">
                  <a:moveTo>
                    <a:pt x="34" y="0"/>
                  </a:moveTo>
                  <a:lnTo>
                    <a:pt x="2181" y="0"/>
                  </a:lnTo>
                  <a:cubicBezTo>
                    <a:pt x="2199" y="0"/>
                    <a:pt x="2214" y="15"/>
                    <a:pt x="2214" y="34"/>
                  </a:cubicBezTo>
                  <a:lnTo>
                    <a:pt x="2214" y="338"/>
                  </a:lnTo>
                  <a:cubicBezTo>
                    <a:pt x="2214" y="357"/>
                    <a:pt x="2199" y="372"/>
                    <a:pt x="2181" y="372"/>
                  </a:cubicBezTo>
                  <a:lnTo>
                    <a:pt x="34" y="372"/>
                  </a:lnTo>
                  <a:cubicBezTo>
                    <a:pt x="15" y="372"/>
                    <a:pt x="0" y="357"/>
                    <a:pt x="0" y="338"/>
                  </a:cubicBezTo>
                  <a:lnTo>
                    <a:pt x="0" y="34"/>
                  </a:lnTo>
                  <a:cubicBezTo>
                    <a:pt x="0" y="15"/>
                    <a:pt x="1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58064" tIns="29032" rIns="58064" bIns="2903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43">
                <a:solidFill>
                  <a:schemeClr val="tx1">
                    <a:lumMod val="75000"/>
                    <a:lumOff val="25000"/>
                  </a:schemeClr>
                </a:solidFill>
                <a:latin typeface="方正正纤黑简体" panose="02000000000000000000" pitchFamily="2" charset="-122"/>
                <a:ea typeface="方正正纤黑简体" panose="02000000000000000000" pitchFamily="2" charset="-122"/>
              </a:endParaRPr>
            </a:p>
          </p:txBody>
        </p:sp>
        <p:sp>
          <p:nvSpPr>
            <p:cNvPr id="7" name="淘宝网Chenying0907出品 15">
              <a:extLst>
                <a:ext uri="{FF2B5EF4-FFF2-40B4-BE49-F238E27FC236}">
                  <a16:creationId xmlns:a16="http://schemas.microsoft.com/office/drawing/2014/main" id="{6B5738D3-115B-40BB-BA8A-24C33098A0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4663" y="2968624"/>
              <a:ext cx="1635126" cy="317942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algn="ctr"/>
              <a:r>
                <a:rPr lang="zh-CN" altLang="en-US" sz="1524" b="1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立即数</a:t>
              </a:r>
              <a:endParaRPr lang="zh-CN" altLang="en-US" sz="699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sp>
        <p:nvSpPr>
          <p:cNvPr id="8" name="文本框 7">
            <a:extLst>
              <a:ext uri="{FF2B5EF4-FFF2-40B4-BE49-F238E27FC236}">
                <a16:creationId xmlns:a16="http://schemas.microsoft.com/office/drawing/2014/main" id="{ACF3A3EA-573B-4BCF-AE7A-AC2A0A1FC871}"/>
              </a:ext>
            </a:extLst>
          </p:cNvPr>
          <p:cNvSpPr txBox="1"/>
          <p:nvPr/>
        </p:nvSpPr>
        <p:spPr>
          <a:xfrm>
            <a:off x="614715" y="985889"/>
            <a:ext cx="1118676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这样一条指令：</a:t>
            </a:r>
            <a:endParaRPr lang="en-US" altLang="zh-CN"/>
          </a:p>
          <a:p>
            <a:r>
              <a:rPr lang="en-US" altLang="zh-CN"/>
              <a:t>    MOV   R0, #VAL</a:t>
            </a:r>
          </a:p>
          <a:p>
            <a:r>
              <a:rPr lang="zh-CN" altLang="en-US"/>
              <a:t>意图是把</a:t>
            </a:r>
            <a:r>
              <a:rPr lang="en-US" altLang="zh-CN"/>
              <a:t>VAL</a:t>
            </a:r>
            <a:r>
              <a:rPr lang="zh-CN" altLang="en-US"/>
              <a:t>这个值存入</a:t>
            </a:r>
            <a:r>
              <a:rPr lang="en-US" altLang="zh-CN"/>
              <a:t>R0</a:t>
            </a:r>
            <a:r>
              <a:rPr lang="zh-CN" altLang="en-US"/>
              <a:t>寄存器。</a:t>
            </a:r>
            <a:endParaRPr lang="en-US" altLang="zh-CN"/>
          </a:p>
          <a:p>
            <a:endParaRPr lang="en-US" altLang="zh-CN"/>
          </a:p>
          <a:p>
            <a:r>
              <a:rPr lang="zh-CN" altLang="en-US"/>
              <a:t>问：</a:t>
            </a:r>
            <a:r>
              <a:rPr lang="en-US" altLang="zh-CN"/>
              <a:t>VAL</a:t>
            </a:r>
            <a:r>
              <a:rPr lang="zh-CN" altLang="en-US"/>
              <a:t>可以是任意值吗？</a:t>
            </a:r>
            <a:endParaRPr lang="en-US" altLang="zh-CN"/>
          </a:p>
          <a:p>
            <a:r>
              <a:rPr lang="zh-CN" altLang="en-US"/>
              <a:t>答：不可以，必须是立即数。</a:t>
            </a:r>
            <a:endParaRPr lang="en-US" altLang="zh-CN"/>
          </a:p>
          <a:p>
            <a:r>
              <a:rPr lang="zh-CN" altLang="en-US"/>
              <a:t>问：为什么？</a:t>
            </a:r>
            <a:endParaRPr lang="en-US" altLang="zh-CN"/>
          </a:p>
          <a:p>
            <a:r>
              <a:rPr lang="zh-CN" altLang="en-US"/>
              <a:t>答：假设</a:t>
            </a:r>
            <a:r>
              <a:rPr lang="en-US" altLang="zh-CN"/>
              <a:t>VAL</a:t>
            </a:r>
            <a:r>
              <a:rPr lang="zh-CN" altLang="en-US"/>
              <a:t>可以是任意数，</a:t>
            </a:r>
            <a:r>
              <a:rPr lang="en-US" altLang="zh-CN"/>
              <a:t>”MOV  R0, #VAL”</a:t>
            </a:r>
            <a:r>
              <a:rPr lang="zh-CN" altLang="en-US"/>
              <a:t>本身是</a:t>
            </a:r>
            <a:r>
              <a:rPr lang="en-US" altLang="zh-CN"/>
              <a:t>16</a:t>
            </a:r>
            <a:r>
              <a:rPr lang="zh-CN" altLang="en-US"/>
              <a:t>位或</a:t>
            </a:r>
            <a:r>
              <a:rPr lang="en-US" altLang="zh-CN"/>
              <a:t>32</a:t>
            </a:r>
            <a:r>
              <a:rPr lang="zh-CN" altLang="en-US"/>
              <a:t>位，哪来的空间保存任意数值的</a:t>
            </a:r>
            <a:r>
              <a:rPr lang="en-US" altLang="zh-CN"/>
              <a:t>VAL</a:t>
            </a:r>
            <a:r>
              <a:rPr lang="zh-CN" altLang="en-US"/>
              <a:t>？</a:t>
            </a:r>
            <a:endParaRPr lang="en-US" altLang="zh-CN"/>
          </a:p>
          <a:p>
            <a:r>
              <a:rPr lang="en-US" altLang="zh-CN"/>
              <a:t>        </a:t>
            </a:r>
            <a:r>
              <a:rPr lang="zh-CN" altLang="en-US"/>
              <a:t>所以，</a:t>
            </a:r>
            <a:r>
              <a:rPr lang="en-US" altLang="zh-CN"/>
              <a:t>VAL</a:t>
            </a:r>
            <a:r>
              <a:rPr lang="zh-CN" altLang="en-US"/>
              <a:t>必须符合某些规定。</a:t>
            </a:r>
            <a:endParaRPr lang="en-US" altLang="zh-CN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C8CDB3BB-B317-409B-8F43-CCF488C3E0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7142" y="4010169"/>
            <a:ext cx="9561905" cy="23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637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淘宝网Chenying0907出品 47">
            <a:extLst>
              <a:ext uri="{FF2B5EF4-FFF2-40B4-BE49-F238E27FC236}">
                <a16:creationId xmlns:a16="http://schemas.microsoft.com/office/drawing/2014/main" id="{C65F1CE8-355E-40C9-86D1-A77861886151}"/>
              </a:ext>
            </a:extLst>
          </p:cNvPr>
          <p:cNvGrpSpPr/>
          <p:nvPr/>
        </p:nvGrpSpPr>
        <p:grpSpPr>
          <a:xfrm>
            <a:off x="4218669" y="302112"/>
            <a:ext cx="3345448" cy="547347"/>
            <a:chOff x="5554662" y="2968624"/>
            <a:chExt cx="1635127" cy="317942"/>
          </a:xfrm>
          <a:solidFill>
            <a:srgbClr val="21AB82"/>
          </a:solidFill>
        </p:grpSpPr>
        <p:sp>
          <p:nvSpPr>
            <p:cNvPr id="6" name="淘宝网Chenying0907出品 79">
              <a:extLst>
                <a:ext uri="{FF2B5EF4-FFF2-40B4-BE49-F238E27FC236}">
                  <a16:creationId xmlns:a16="http://schemas.microsoft.com/office/drawing/2014/main" id="{35378988-773D-46ED-9C5B-9CCFFFA38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4662" y="2968625"/>
              <a:ext cx="1635126" cy="307974"/>
            </a:xfrm>
            <a:custGeom>
              <a:avLst/>
              <a:gdLst>
                <a:gd name="T0" fmla="*/ 34 w 2214"/>
                <a:gd name="T1" fmla="*/ 0 h 372"/>
                <a:gd name="T2" fmla="*/ 2181 w 2214"/>
                <a:gd name="T3" fmla="*/ 0 h 372"/>
                <a:gd name="T4" fmla="*/ 2214 w 2214"/>
                <a:gd name="T5" fmla="*/ 34 h 372"/>
                <a:gd name="T6" fmla="*/ 2214 w 2214"/>
                <a:gd name="T7" fmla="*/ 338 h 372"/>
                <a:gd name="T8" fmla="*/ 2181 w 2214"/>
                <a:gd name="T9" fmla="*/ 372 h 372"/>
                <a:gd name="T10" fmla="*/ 34 w 2214"/>
                <a:gd name="T11" fmla="*/ 372 h 372"/>
                <a:gd name="T12" fmla="*/ 0 w 2214"/>
                <a:gd name="T13" fmla="*/ 338 h 372"/>
                <a:gd name="T14" fmla="*/ 0 w 2214"/>
                <a:gd name="T15" fmla="*/ 34 h 372"/>
                <a:gd name="T16" fmla="*/ 34 w 2214"/>
                <a:gd name="T17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14" h="372">
                  <a:moveTo>
                    <a:pt x="34" y="0"/>
                  </a:moveTo>
                  <a:lnTo>
                    <a:pt x="2181" y="0"/>
                  </a:lnTo>
                  <a:cubicBezTo>
                    <a:pt x="2199" y="0"/>
                    <a:pt x="2214" y="15"/>
                    <a:pt x="2214" y="34"/>
                  </a:cubicBezTo>
                  <a:lnTo>
                    <a:pt x="2214" y="338"/>
                  </a:lnTo>
                  <a:cubicBezTo>
                    <a:pt x="2214" y="357"/>
                    <a:pt x="2199" y="372"/>
                    <a:pt x="2181" y="372"/>
                  </a:cubicBezTo>
                  <a:lnTo>
                    <a:pt x="34" y="372"/>
                  </a:lnTo>
                  <a:cubicBezTo>
                    <a:pt x="15" y="372"/>
                    <a:pt x="0" y="357"/>
                    <a:pt x="0" y="338"/>
                  </a:cubicBezTo>
                  <a:lnTo>
                    <a:pt x="0" y="34"/>
                  </a:lnTo>
                  <a:cubicBezTo>
                    <a:pt x="0" y="15"/>
                    <a:pt x="1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58064" tIns="29032" rIns="58064" bIns="2903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43">
                <a:solidFill>
                  <a:schemeClr val="tx1">
                    <a:lumMod val="75000"/>
                    <a:lumOff val="25000"/>
                  </a:schemeClr>
                </a:solidFill>
                <a:latin typeface="方正正纤黑简体" panose="02000000000000000000" pitchFamily="2" charset="-122"/>
                <a:ea typeface="方正正纤黑简体" panose="02000000000000000000" pitchFamily="2" charset="-122"/>
              </a:endParaRPr>
            </a:p>
          </p:txBody>
        </p:sp>
        <p:sp>
          <p:nvSpPr>
            <p:cNvPr id="7" name="淘宝网Chenying0907出品 15">
              <a:extLst>
                <a:ext uri="{FF2B5EF4-FFF2-40B4-BE49-F238E27FC236}">
                  <a16:creationId xmlns:a16="http://schemas.microsoft.com/office/drawing/2014/main" id="{6B5738D3-115B-40BB-BA8A-24C33098A0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4663" y="2968624"/>
              <a:ext cx="1635126" cy="317942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CN" sz="1524" b="1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LDR</a:t>
              </a:r>
              <a:r>
                <a:rPr lang="zh-CN" altLang="en-US" sz="1524" b="1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伪指令</a:t>
              </a:r>
              <a:endParaRPr lang="zh-CN" altLang="en-US" sz="699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sp>
        <p:nvSpPr>
          <p:cNvPr id="8" name="文本框 7">
            <a:extLst>
              <a:ext uri="{FF2B5EF4-FFF2-40B4-BE49-F238E27FC236}">
                <a16:creationId xmlns:a16="http://schemas.microsoft.com/office/drawing/2014/main" id="{ACF3A3EA-573B-4BCF-AE7A-AC2A0A1FC871}"/>
              </a:ext>
            </a:extLst>
          </p:cNvPr>
          <p:cNvSpPr txBox="1"/>
          <p:nvPr/>
        </p:nvSpPr>
        <p:spPr>
          <a:xfrm>
            <a:off x="614715" y="985889"/>
            <a:ext cx="1118676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去判断一个</a:t>
            </a:r>
            <a:r>
              <a:rPr lang="en-US" altLang="zh-CN"/>
              <a:t>VAL</a:t>
            </a:r>
            <a:r>
              <a:rPr lang="zh-CN" altLang="en-US"/>
              <a:t>是否立即数，麻烦！</a:t>
            </a:r>
            <a:endParaRPr lang="en-US" altLang="zh-CN"/>
          </a:p>
          <a:p>
            <a:r>
              <a:rPr lang="zh-CN" altLang="en-US"/>
              <a:t>并且我就是想把任意数值赋给</a:t>
            </a:r>
            <a:r>
              <a:rPr lang="en-US" altLang="zh-CN"/>
              <a:t>R0</a:t>
            </a:r>
            <a:r>
              <a:rPr lang="zh-CN" altLang="en-US"/>
              <a:t>，怎么办？</a:t>
            </a:r>
            <a:endParaRPr lang="en-US" altLang="zh-CN"/>
          </a:p>
          <a:p>
            <a:r>
              <a:rPr lang="zh-CN" altLang="en-US"/>
              <a:t>可以使用伪指令：</a:t>
            </a:r>
            <a:endParaRPr lang="en-US" altLang="zh-CN"/>
          </a:p>
          <a:p>
            <a:r>
              <a:rPr lang="en-US" altLang="zh-CN"/>
              <a:t>            LDR   R0,  =VAL</a:t>
            </a:r>
          </a:p>
          <a:p>
            <a:endParaRPr lang="en-US" altLang="zh-CN"/>
          </a:p>
          <a:p>
            <a:r>
              <a:rPr lang="zh-CN" altLang="en-US"/>
              <a:t>“伪指令”，就是假的、不存在的指令。</a:t>
            </a:r>
            <a:endParaRPr lang="en-US" altLang="zh-CN"/>
          </a:p>
          <a:p>
            <a:r>
              <a:rPr lang="zh-CN" altLang="en-US"/>
              <a:t>注意</a:t>
            </a:r>
            <a:r>
              <a:rPr lang="en-US" altLang="zh-CN"/>
              <a:t>LDR</a:t>
            </a:r>
            <a:r>
              <a:rPr lang="zh-CN" altLang="en-US"/>
              <a:t>作为“伪指令”时，指令中有一个“</a:t>
            </a:r>
            <a:r>
              <a:rPr lang="en-US" altLang="zh-CN"/>
              <a:t>=</a:t>
            </a:r>
            <a:r>
              <a:rPr lang="zh-CN" altLang="en-US"/>
              <a:t>”，否则它就是真实的</a:t>
            </a:r>
            <a:r>
              <a:rPr lang="en-US" altLang="zh-CN"/>
              <a:t>LDR(load regisgter)</a:t>
            </a:r>
            <a:r>
              <a:rPr lang="zh-CN" altLang="en-US"/>
              <a:t>指令了。</a:t>
            </a:r>
            <a:endParaRPr lang="en-US" altLang="zh-CN"/>
          </a:p>
          <a:p>
            <a:endParaRPr lang="en-US" altLang="zh-CN"/>
          </a:p>
          <a:p>
            <a:r>
              <a:rPr lang="zh-CN" altLang="en-US"/>
              <a:t>编译器会把“伪指令”替换成真实的指令，比如：</a:t>
            </a:r>
            <a:endParaRPr lang="en-US" altLang="zh-CN"/>
          </a:p>
          <a:p>
            <a:r>
              <a:rPr lang="en-US" altLang="zh-CN"/>
              <a:t>LDR  R0,  =0x12    </a:t>
            </a:r>
          </a:p>
          <a:p>
            <a:r>
              <a:rPr lang="en-US" altLang="zh-CN"/>
              <a:t>0x12</a:t>
            </a:r>
            <a:r>
              <a:rPr lang="zh-CN" altLang="en-US"/>
              <a:t>是立即数，那么替换为：</a:t>
            </a:r>
            <a:r>
              <a:rPr lang="en-US" altLang="zh-CN"/>
              <a:t>MOV  R0,  #0x12</a:t>
            </a:r>
          </a:p>
          <a:p>
            <a:endParaRPr lang="en-US" altLang="zh-CN"/>
          </a:p>
          <a:p>
            <a:r>
              <a:rPr lang="en-US" altLang="zh-CN"/>
              <a:t>LDR  R0, =0x12345678</a:t>
            </a:r>
          </a:p>
          <a:p>
            <a:r>
              <a:rPr lang="en-US" altLang="zh-CN"/>
              <a:t>0x12345678</a:t>
            </a:r>
            <a:r>
              <a:rPr lang="zh-CN" altLang="en-US"/>
              <a:t>不是立即数，那么替换为：</a:t>
            </a:r>
            <a:endParaRPr lang="en-US" altLang="zh-CN"/>
          </a:p>
          <a:p>
            <a:r>
              <a:rPr lang="en-US" altLang="zh-CN"/>
              <a:t>LDR  R0, [PC, #offset]          // 2. </a:t>
            </a:r>
            <a:r>
              <a:rPr lang="zh-CN" altLang="en-US"/>
              <a:t>使用</a:t>
            </a:r>
            <a:r>
              <a:rPr lang="en-US" altLang="zh-CN"/>
              <a:t>Load Register</a:t>
            </a:r>
            <a:r>
              <a:rPr lang="zh-CN" altLang="en-US"/>
              <a:t>读内存指令读出值，</a:t>
            </a:r>
            <a:r>
              <a:rPr lang="en-US" altLang="zh-CN"/>
              <a:t>offset</a:t>
            </a:r>
            <a:r>
              <a:rPr lang="zh-CN" altLang="en-US"/>
              <a:t>是链接程序时确定的</a:t>
            </a:r>
            <a:endParaRPr lang="en-US" altLang="zh-CN"/>
          </a:p>
          <a:p>
            <a:r>
              <a:rPr lang="en-US" altLang="zh-CN"/>
              <a:t>……</a:t>
            </a:r>
          </a:p>
          <a:p>
            <a:r>
              <a:rPr lang="en-US" altLang="zh-CN"/>
              <a:t>Label  DCD  0x12345678    // 1. </a:t>
            </a:r>
            <a:r>
              <a:rPr lang="zh-CN" altLang="en-US"/>
              <a:t>编译器在程序某个地方保存有这个值</a:t>
            </a: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53843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3992</TotalTime>
  <Words>1288</Words>
  <Application>Microsoft Office PowerPoint</Application>
  <PresentationFormat>宽屏</PresentationFormat>
  <Paragraphs>136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7" baseType="lpstr">
      <vt:lpstr>等线</vt:lpstr>
      <vt:lpstr>等线 Light</vt:lpstr>
      <vt:lpstr>方正正纤黑简体</vt:lpstr>
      <vt:lpstr>黑体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韦 东山</dc:creator>
  <cp:lastModifiedBy>东山 韦</cp:lastModifiedBy>
  <cp:revision>416</cp:revision>
  <dcterms:created xsi:type="dcterms:W3CDTF">2020-09-12T05:08:37Z</dcterms:created>
  <dcterms:modified xsi:type="dcterms:W3CDTF">2020-10-10T17:03:48Z</dcterms:modified>
</cp:coreProperties>
</file>