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83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2D96FD-8665-48AF-B463-16B7C4F649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5F73C4A-0E69-43F6-A0B5-A872543358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37C0E1A-59AF-4C59-A4F3-3192E6BDE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5110C17-0059-4C4B-B075-1DF442BD5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60F03F6-D25C-4AD9-AD2F-776327C13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87725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146FF8B-CA01-4354-9733-310678508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79DCB7D1-9A40-4D0F-80F1-40954E6B6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97F2FAD-CEC7-4DCB-A401-CA07D412C3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CDC17103-B3B8-49A0-AF58-8DC316145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ADD35DC-861F-4716-9D08-F9F545466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53318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B0D5C554-7625-4C6B-833B-84AAA07761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CC3A8CF-FFC8-4984-A7FC-5B19F02EBC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9BDAAC3-C192-462E-9FA7-D08B37FAD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5A364385-755A-4DBA-8086-1D876B90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5A1ED1-5017-43A7-A974-1CAB5B2A0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9804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D52FC70-47D0-477B-A5BE-588942E72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3B120FE-A05C-4102-BC00-7397A738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C7951F0-87FC-4E4C-A177-6769B74ED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3489217-8F9E-4F89-B306-46070FA29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78C7D22-ACF0-4E81-9399-2748DB6BD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40466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10C870E-AA8B-4A0D-B3EA-81CC7C2E7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AEF57917-0396-4589-86B4-F822F6128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3816079-9AB8-4D2C-A415-11E893271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A7414A0-927D-4099-8EEF-30BF7C701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5262CC4-CF9B-49FA-9450-64A688D07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3774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E1845B1-D53F-4A5E-A243-B92E57A5CA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E578D97-71E9-4B18-A0A1-504E5DA4B9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AF8A197-4E20-49DD-B5E3-4E6E34AD3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EEE1DA-8BF4-4DB1-802E-889927C83D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F6E13F9D-469F-44DC-89B8-115437910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72717FA-9224-4CE6-AA87-EA5CCFBB2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62905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D64B1E-FF27-4B2F-AE63-1D5929D2E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03392ED-52E3-438B-B7EE-47AA64FA5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299CC8E9-75B2-451E-99DD-A45013670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10EB42CF-2EC7-499C-BA0B-B840C72F25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B7C28EC9-10A0-49E2-AC85-16D348B038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23A9B581-D1DC-439D-87D7-5463AE0E9E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80671530-75CE-4400-B3A4-7D6AB3B7B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7C5EAB22-A6CF-471C-BDA3-A7A2FABA93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6223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593472-16BA-4D8C-A338-691637D53D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F561952-35F8-4999-B3A3-EDB0659AD7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3A8A5BDA-D35D-4A70-B1C7-5FA3E9009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05CFB8A2-AFB8-4F0A-9728-813D6E37D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9298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6CBFAF90-652F-46F6-9800-711924F374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EABC03F-AE4B-46BC-9281-5CDC47B74C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90AF69F6-06F5-4EE6-B7F7-31E0F9859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488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21BB329-2E6C-4F7E-B474-84A1E7A1F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4EFDC8B-7B51-4A62-8718-CFBDE5D70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EC0F274-F438-4F19-B07F-57CDCB1BE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EF3B52-0AA8-40C0-91CF-8DC7DB532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DD41A8F-A276-4546-82F3-117E4AF5A0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DE98FEC-F281-4DE2-98A8-1D328CC4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85478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0651A38-9A88-477D-8A00-F7FA005E08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48ABEBD0-C8BB-4FFB-B904-81AB2F9DF9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07786CF-70BF-48AA-A7A9-6C775B568F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4ACBDE8-91B6-49BC-B57F-E7EB644E2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806F47A-FCE6-41BA-B2AC-9A86494B0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16A9048-A711-4E7B-9DC4-54F8A0EEC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1822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7FD0092-559F-4A91-8CF3-650908F8F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02AC981-E18E-4872-BACB-E256DD5ED8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6047E1E-EC4B-4026-BEF7-839E6FF7D3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6F05F-4573-4368-8474-EAA88FD2E330}" type="datetimeFigureOut">
              <a:rPr lang="zh-CN" altLang="en-US" smtClean="0"/>
              <a:t>2020/10/11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EA40FD4-0554-4CB4-8144-C09265FE0D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50919C5-7CCB-477E-A232-4EA9A4AE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2066A-252D-48E4-9FCD-EE34DC2796D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61351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salmanarif.bitbucket.io/visual/user_guide/index.html" TargetMode="External"/><Relationship Id="rId2" Type="http://schemas.openxmlformats.org/officeDocument/2006/relationships/hyperlink" Target="https://salmanarif.bitbucket.io/visual/downloads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ARM UAL</a:t>
              </a:r>
              <a:r>
                <a:rPr lang="zh-CN" altLang="en-US" sz="1524" b="1" dirty="0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模拟器</a:t>
              </a:r>
              <a:r>
                <a:rPr lang="en-US" altLang="zh-CN" sz="1524" b="1" dirty="0" err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VisUAL</a:t>
              </a:r>
              <a:endParaRPr lang="zh-CN" altLang="en-US" sz="699" dirty="0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8" name="文本框 7">
            <a:extLst>
              <a:ext uri="{FF2B5EF4-FFF2-40B4-BE49-F238E27FC236}">
                <a16:creationId xmlns:a16="http://schemas.microsoft.com/office/drawing/2014/main" id="{23C15F96-FCEA-48D3-A757-257E821E67D2}"/>
              </a:ext>
            </a:extLst>
          </p:cNvPr>
          <p:cNvSpPr txBox="1"/>
          <p:nvPr/>
        </p:nvSpPr>
        <p:spPr>
          <a:xfrm>
            <a:off x="771786" y="849459"/>
            <a:ext cx="809537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/>
              <a:t>VisUAL</a:t>
            </a:r>
            <a:r>
              <a:rPr lang="zh-CN" altLang="en-US" dirty="0"/>
              <a:t>是一款</a:t>
            </a:r>
            <a:r>
              <a:rPr lang="en-US" altLang="zh-CN" dirty="0"/>
              <a:t>ARM</a:t>
            </a:r>
            <a:r>
              <a:rPr lang="zh-CN" altLang="en-US" dirty="0"/>
              <a:t>汇编模拟器，</a:t>
            </a:r>
            <a:endParaRPr lang="en-US" altLang="zh-CN" dirty="0"/>
          </a:p>
          <a:p>
            <a:r>
              <a:rPr lang="zh-CN" altLang="en-US" dirty="0"/>
              <a:t>下载地址：</a:t>
            </a:r>
            <a:r>
              <a:rPr lang="en-US" altLang="zh-CN" dirty="0">
                <a:hlinkClick r:id="rId2"/>
              </a:rPr>
              <a:t>https://salmanarif.bitbucket.io/visual/downloads.html</a:t>
            </a:r>
            <a:endParaRPr lang="en-US" altLang="zh-CN" dirty="0"/>
          </a:p>
          <a:p>
            <a:r>
              <a:rPr lang="zh-CN" altLang="en-US" dirty="0"/>
              <a:t>如果无法下载，可以使用我们预先下载的，下载</a:t>
            </a:r>
            <a:r>
              <a:rPr lang="en-US" altLang="zh-CN" dirty="0"/>
              <a:t>GIT</a:t>
            </a:r>
            <a:r>
              <a:rPr lang="zh-CN" altLang="en-US" dirty="0"/>
              <a:t>资料后，位于这个目录：</a:t>
            </a:r>
            <a:endParaRPr lang="en-US" altLang="zh-CN" dirty="0"/>
          </a:p>
          <a:p>
            <a:r>
              <a:rPr lang="en-US" altLang="zh-CN" dirty="0"/>
              <a:t>       </a:t>
            </a:r>
            <a:r>
              <a:rPr lang="zh-CN" altLang="en-US" dirty="0"/>
              <a:t>“</a:t>
            </a:r>
            <a:r>
              <a:rPr lang="en-US" altLang="zh-CN" dirty="0"/>
              <a:t>STM32F103\</a:t>
            </a:r>
            <a:r>
              <a:rPr lang="zh-CN" altLang="en-US" dirty="0"/>
              <a:t>开发板配套资料</a:t>
            </a:r>
            <a:r>
              <a:rPr lang="en-US" altLang="zh-CN" dirty="0"/>
              <a:t>\</a:t>
            </a:r>
            <a:r>
              <a:rPr lang="zh-CN" altLang="en-US" dirty="0"/>
              <a:t>软件</a:t>
            </a:r>
            <a:r>
              <a:rPr lang="en-US" altLang="zh-CN" dirty="0"/>
              <a:t>\ARM</a:t>
            </a:r>
            <a:r>
              <a:rPr lang="zh-CN" altLang="en-US" dirty="0"/>
              <a:t>汇编模拟器”</a:t>
            </a:r>
            <a:endParaRPr lang="en-US" altLang="zh-CN" dirty="0"/>
          </a:p>
          <a:p>
            <a:r>
              <a:rPr lang="zh-CN" altLang="en-US" dirty="0"/>
              <a:t>使用方法：</a:t>
            </a:r>
            <a:r>
              <a:rPr lang="en-US" altLang="zh-CN" dirty="0">
                <a:hlinkClick r:id="rId3"/>
              </a:rPr>
              <a:t>https://salmanarif.bitbucket.io/visual/user_guide/index.html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 err="1"/>
              <a:t>VisUAL</a:t>
            </a:r>
            <a:r>
              <a:rPr lang="zh-CN" altLang="en-US" dirty="0"/>
              <a:t>模拟的</a:t>
            </a:r>
            <a:r>
              <a:rPr lang="en-US" altLang="zh-CN" dirty="0"/>
              <a:t>ARM</a:t>
            </a:r>
            <a:r>
              <a:rPr lang="zh-CN" altLang="en-US" dirty="0"/>
              <a:t>板子如下图所示，</a:t>
            </a:r>
            <a:endParaRPr lang="en-US" altLang="zh-CN" dirty="0"/>
          </a:p>
          <a:p>
            <a:r>
              <a:rPr lang="zh-CN" altLang="en-US" dirty="0"/>
              <a:t>它没有模拟外设，</a:t>
            </a:r>
            <a:endParaRPr lang="en-US" altLang="zh-CN" dirty="0"/>
          </a:p>
          <a:p>
            <a:r>
              <a:rPr lang="zh-CN" altLang="en-US" dirty="0"/>
              <a:t>仅仅模拟了</a:t>
            </a:r>
            <a:r>
              <a:rPr lang="en-US" altLang="zh-CN" dirty="0"/>
              <a:t>CPU</a:t>
            </a:r>
            <a:r>
              <a:rPr lang="zh-CN" altLang="en-US" dirty="0"/>
              <a:t>、</a:t>
            </a:r>
            <a:r>
              <a:rPr lang="en-US" altLang="zh-CN" dirty="0"/>
              <a:t>ROM</a:t>
            </a:r>
            <a:r>
              <a:rPr lang="zh-CN" altLang="en-US" dirty="0"/>
              <a:t>、</a:t>
            </a:r>
            <a:r>
              <a:rPr lang="en-US" altLang="zh-CN" dirty="0"/>
              <a:t>RAM</a:t>
            </a:r>
            <a:r>
              <a:rPr lang="zh-CN" altLang="en-US" dirty="0"/>
              <a:t>。</a:t>
            </a:r>
            <a:endParaRPr lang="en-US" altLang="zh-CN" dirty="0"/>
          </a:p>
          <a:p>
            <a:r>
              <a:rPr lang="zh-CN" altLang="en-US" dirty="0"/>
              <a:t>红色区域是</a:t>
            </a:r>
            <a:r>
              <a:rPr lang="en-US" altLang="zh-CN" dirty="0"/>
              <a:t>ROM</a:t>
            </a:r>
            <a:r>
              <a:rPr lang="zh-CN" altLang="en-US" dirty="0"/>
              <a:t>，不能读不能写，只能运行其中的程序；</a:t>
            </a:r>
            <a:endParaRPr lang="en-US" altLang="zh-CN" dirty="0"/>
          </a:p>
          <a:p>
            <a:r>
              <a:rPr lang="en-US" altLang="zh-CN" dirty="0"/>
              <a:t>ROM</a:t>
            </a:r>
            <a:r>
              <a:rPr lang="zh-CN" altLang="en-US" dirty="0"/>
              <a:t>区域本来可以读的，这是</a:t>
            </a:r>
            <a:r>
              <a:rPr lang="en-US" altLang="zh-CN" dirty="0" err="1"/>
              <a:t>VisUAL</a:t>
            </a:r>
            <a:r>
              <a:rPr lang="zh-CN" altLang="en-US" dirty="0"/>
              <a:t>的局限；</a:t>
            </a:r>
            <a:endParaRPr lang="en-US" altLang="zh-CN" dirty="0"/>
          </a:p>
          <a:p>
            <a:r>
              <a:rPr lang="en-US" altLang="zh-CN" dirty="0"/>
              <a:t>RAM</a:t>
            </a:r>
            <a:r>
              <a:rPr lang="zh-CN" altLang="en-US" dirty="0"/>
              <a:t>区域可读可写。</a:t>
            </a:r>
            <a:endParaRPr lang="en-US" altLang="zh-CN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4951765F-F02E-43D0-9BEE-8965BC05CE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9031" y="2308095"/>
            <a:ext cx="4647502" cy="4247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6865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稍微复杂点的汇编程序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2" name="图片 1">
            <a:extLst>
              <a:ext uri="{FF2B5EF4-FFF2-40B4-BE49-F238E27FC236}">
                <a16:creationId xmlns:a16="http://schemas.microsoft.com/office/drawing/2014/main" id="{9DB1F7E3-3CFC-490A-B2BA-F4429F028E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479" y="963526"/>
            <a:ext cx="11093041" cy="59713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068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VisUAL</a:t>
              </a:r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支持的汇编指令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FE60F89F-59FF-42F8-B834-9AE6921637C9}"/>
              </a:ext>
            </a:extLst>
          </p:cNvPr>
          <p:cNvSpPr txBox="1"/>
          <p:nvPr/>
        </p:nvSpPr>
        <p:spPr>
          <a:xfrm>
            <a:off x="411061" y="985889"/>
            <a:ext cx="55959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注意：右图中的</a:t>
            </a:r>
            <a:r>
              <a:rPr lang="en-US" altLang="zh-CN"/>
              <a:t>DCD</a:t>
            </a:r>
            <a:r>
              <a:rPr lang="zh-CN" altLang="en-US"/>
              <a:t>、</a:t>
            </a:r>
            <a:r>
              <a:rPr lang="en-US" altLang="zh-CN"/>
              <a:t>FILL</a:t>
            </a:r>
            <a:r>
              <a:rPr lang="zh-CN" altLang="en-US"/>
              <a:t>、</a:t>
            </a:r>
            <a:r>
              <a:rPr lang="en-US" altLang="zh-CN"/>
              <a:t>END</a:t>
            </a:r>
            <a:r>
              <a:rPr lang="zh-CN" altLang="en-US"/>
              <a:t>等是</a:t>
            </a:r>
            <a:r>
              <a:rPr lang="en-US" altLang="zh-CN"/>
              <a:t>ARM</a:t>
            </a:r>
            <a:r>
              <a:rPr lang="zh-CN" altLang="en-US"/>
              <a:t>汇编器语法</a:t>
            </a:r>
            <a:endParaRPr lang="en-US" altLang="zh-CN"/>
          </a:p>
          <a:p>
            <a:r>
              <a:rPr lang="en-US" altLang="zh-CN"/>
              <a:t>GCC</a:t>
            </a:r>
            <a:r>
              <a:rPr lang="zh-CN" altLang="en-US"/>
              <a:t>汇编语法稍有不同，后面会介绍。</a:t>
            </a:r>
            <a:endParaRPr lang="en-US" altLang="zh-CN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1806D3B8-7394-4608-AD55-B364B39397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459" y="985889"/>
            <a:ext cx="4729070" cy="563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3630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en-US" altLang="zh-CN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VisUAL</a:t>
              </a:r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设置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sp>
        <p:nvSpPr>
          <p:cNvPr id="5" name="文本框 4">
            <a:extLst>
              <a:ext uri="{FF2B5EF4-FFF2-40B4-BE49-F238E27FC236}">
                <a16:creationId xmlns:a16="http://schemas.microsoft.com/office/drawing/2014/main" id="{FE60F89F-59FF-42F8-B834-9AE6921637C9}"/>
              </a:ext>
            </a:extLst>
          </p:cNvPr>
          <p:cNvSpPr txBox="1"/>
          <p:nvPr/>
        </p:nvSpPr>
        <p:spPr>
          <a:xfrm>
            <a:off x="411061" y="985889"/>
            <a:ext cx="8590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基本不需要设置，我也就设置字体大小而已：设置大小后，必须回车才其效果</a:t>
            </a:r>
            <a:endParaRPr lang="en-US" altLang="zh-CN" dirty="0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C11FB242-F30F-4B26-AEF9-7B2AAB8188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9392" y="1678548"/>
            <a:ext cx="4955206" cy="4877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19981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编写汇编指令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B2608D68-8CAB-43C8-88B8-29A891B6AA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463" y="1104170"/>
            <a:ext cx="8437053" cy="5608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4740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运行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2" name="图片 1">
            <a:extLst>
              <a:ext uri="{FF2B5EF4-FFF2-40B4-BE49-F238E27FC236}">
                <a16:creationId xmlns:a16="http://schemas.microsoft.com/office/drawing/2014/main" id="{5386F221-DB9A-4211-8D41-3E724A1A8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686" y="1120947"/>
            <a:ext cx="8294441" cy="5513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3183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修改错误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D6CF8620-4809-4946-8993-A4CCD0E7CC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7273" y="1088771"/>
            <a:ext cx="8511420" cy="5402757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FB09A393-1094-4FFB-B935-912A0D2F7F95}"/>
              </a:ext>
            </a:extLst>
          </p:cNvPr>
          <p:cNvSpPr txBox="1"/>
          <p:nvPr/>
        </p:nvSpPr>
        <p:spPr>
          <a:xfrm>
            <a:off x="238297" y="849459"/>
            <a:ext cx="242940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点击“</a:t>
            </a:r>
            <a:r>
              <a:rPr lang="en-US" altLang="zh-CN"/>
              <a:t>Reset</a:t>
            </a:r>
            <a:r>
              <a:rPr lang="zh-CN" altLang="en-US"/>
              <a:t>”后修改为：</a:t>
            </a:r>
            <a:endParaRPr lang="en-US" altLang="zh-CN"/>
          </a:p>
          <a:p>
            <a:r>
              <a:rPr lang="en-US" altLang="zh-CN"/>
              <a:t>MOV R0, #0x20000</a:t>
            </a:r>
          </a:p>
          <a:p>
            <a:r>
              <a:rPr lang="en-US" altLang="zh-CN"/>
              <a:t>MOV R1, #0x1234</a:t>
            </a:r>
          </a:p>
        </p:txBody>
      </p:sp>
    </p:spTree>
    <p:extLst>
      <p:ext uri="{BB962C8B-B14F-4D97-AF65-F5344CB8AC3E}">
        <p14:creationId xmlns:p14="http://schemas.microsoft.com/office/powerpoint/2010/main" val="3489125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修改运行错误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9" name="图片 8">
            <a:extLst>
              <a:ext uri="{FF2B5EF4-FFF2-40B4-BE49-F238E27FC236}">
                <a16:creationId xmlns:a16="http://schemas.microsoft.com/office/drawing/2014/main" id="{992F84B2-8779-47A2-8838-465C93C16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6206" y="1311485"/>
            <a:ext cx="9179587" cy="5299327"/>
          </a:xfrm>
          <a:prstGeom prst="rect">
            <a:avLst/>
          </a:prstGeom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D464A4B8-9030-42CD-8592-A2633E82FE20}"/>
              </a:ext>
            </a:extLst>
          </p:cNvPr>
          <p:cNvSpPr txBox="1"/>
          <p:nvPr/>
        </p:nvSpPr>
        <p:spPr>
          <a:xfrm>
            <a:off x="295458" y="887227"/>
            <a:ext cx="55959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/>
              <a:t>点击“</a:t>
            </a:r>
            <a:r>
              <a:rPr lang="en-US" altLang="zh-CN"/>
              <a:t>Reset</a:t>
            </a:r>
            <a:r>
              <a:rPr lang="zh-CN" altLang="en-US"/>
              <a:t>”后，才能修改：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71296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查看指针、内存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10" name="图片 9">
            <a:extLst>
              <a:ext uri="{FF2B5EF4-FFF2-40B4-BE49-F238E27FC236}">
                <a16:creationId xmlns:a16="http://schemas.microsoft.com/office/drawing/2014/main" id="{AF8549FF-7856-4F19-90D0-1224980F59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656" y="1521589"/>
            <a:ext cx="11476688" cy="4244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609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淘宝网Chenying0907出品 47">
            <a:extLst>
              <a:ext uri="{FF2B5EF4-FFF2-40B4-BE49-F238E27FC236}">
                <a16:creationId xmlns:a16="http://schemas.microsoft.com/office/drawing/2014/main" id="{C65F1CE8-355E-40C9-86D1-A77861886151}"/>
              </a:ext>
            </a:extLst>
          </p:cNvPr>
          <p:cNvGrpSpPr/>
          <p:nvPr/>
        </p:nvGrpSpPr>
        <p:grpSpPr>
          <a:xfrm>
            <a:off x="4218669" y="302112"/>
            <a:ext cx="3345448" cy="547347"/>
            <a:chOff x="5554662" y="2968624"/>
            <a:chExt cx="1635127" cy="317942"/>
          </a:xfrm>
          <a:solidFill>
            <a:srgbClr val="21AB82"/>
          </a:solidFill>
        </p:grpSpPr>
        <p:sp>
          <p:nvSpPr>
            <p:cNvPr id="6" name="淘宝网Chenying0907出品 79">
              <a:extLst>
                <a:ext uri="{FF2B5EF4-FFF2-40B4-BE49-F238E27FC236}">
                  <a16:creationId xmlns:a16="http://schemas.microsoft.com/office/drawing/2014/main" id="{35378988-773D-46ED-9C5B-9CCFFFA3835A}"/>
                </a:ext>
              </a:extLst>
            </p:cNvPr>
            <p:cNvSpPr>
              <a:spLocks/>
            </p:cNvSpPr>
            <p:nvPr/>
          </p:nvSpPr>
          <p:spPr bwMode="auto">
            <a:xfrm>
              <a:off x="5554662" y="2968625"/>
              <a:ext cx="1635126" cy="307974"/>
            </a:xfrm>
            <a:custGeom>
              <a:avLst/>
              <a:gdLst>
                <a:gd name="T0" fmla="*/ 34 w 2214"/>
                <a:gd name="T1" fmla="*/ 0 h 372"/>
                <a:gd name="T2" fmla="*/ 2181 w 2214"/>
                <a:gd name="T3" fmla="*/ 0 h 372"/>
                <a:gd name="T4" fmla="*/ 2214 w 2214"/>
                <a:gd name="T5" fmla="*/ 34 h 372"/>
                <a:gd name="T6" fmla="*/ 2214 w 2214"/>
                <a:gd name="T7" fmla="*/ 338 h 372"/>
                <a:gd name="T8" fmla="*/ 2181 w 2214"/>
                <a:gd name="T9" fmla="*/ 372 h 372"/>
                <a:gd name="T10" fmla="*/ 34 w 2214"/>
                <a:gd name="T11" fmla="*/ 372 h 372"/>
                <a:gd name="T12" fmla="*/ 0 w 2214"/>
                <a:gd name="T13" fmla="*/ 338 h 372"/>
                <a:gd name="T14" fmla="*/ 0 w 2214"/>
                <a:gd name="T15" fmla="*/ 34 h 372"/>
                <a:gd name="T16" fmla="*/ 34 w 2214"/>
                <a:gd name="T17" fmla="*/ 0 h 3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14" h="372">
                  <a:moveTo>
                    <a:pt x="34" y="0"/>
                  </a:moveTo>
                  <a:lnTo>
                    <a:pt x="2181" y="0"/>
                  </a:lnTo>
                  <a:cubicBezTo>
                    <a:pt x="2199" y="0"/>
                    <a:pt x="2214" y="15"/>
                    <a:pt x="2214" y="34"/>
                  </a:cubicBezTo>
                  <a:lnTo>
                    <a:pt x="2214" y="338"/>
                  </a:lnTo>
                  <a:cubicBezTo>
                    <a:pt x="2214" y="357"/>
                    <a:pt x="2199" y="372"/>
                    <a:pt x="2181" y="372"/>
                  </a:cubicBezTo>
                  <a:lnTo>
                    <a:pt x="34" y="372"/>
                  </a:lnTo>
                  <a:cubicBezTo>
                    <a:pt x="15" y="372"/>
                    <a:pt x="0" y="357"/>
                    <a:pt x="0" y="338"/>
                  </a:cubicBezTo>
                  <a:lnTo>
                    <a:pt x="0" y="34"/>
                  </a:lnTo>
                  <a:cubicBezTo>
                    <a:pt x="0" y="15"/>
                    <a:pt x="15" y="0"/>
                    <a:pt x="34" y="0"/>
                  </a:cubicBezTo>
                  <a:close/>
                </a:path>
              </a:pathLst>
            </a:custGeom>
            <a:grpFill/>
            <a:ln>
              <a:noFill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58064" tIns="29032" rIns="58064" bIns="29032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 sz="1143">
                <a:solidFill>
                  <a:schemeClr val="tx1">
                    <a:lumMod val="75000"/>
                    <a:lumOff val="25000"/>
                  </a:schemeClr>
                </a:solidFill>
                <a:latin typeface="方正正纤黑简体" panose="02000000000000000000" pitchFamily="2" charset="-122"/>
                <a:ea typeface="方正正纤黑简体" panose="02000000000000000000" pitchFamily="2" charset="-122"/>
              </a:endParaRPr>
            </a:p>
          </p:txBody>
        </p:sp>
        <p:sp>
          <p:nvSpPr>
            <p:cNvPr id="7" name="淘宝网Chenying0907出品 15">
              <a:extLst>
                <a:ext uri="{FF2B5EF4-FFF2-40B4-BE49-F238E27FC236}">
                  <a16:creationId xmlns:a16="http://schemas.microsoft.com/office/drawing/2014/main" id="{6B5738D3-115B-40BB-BA8A-24C33098A0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54663" y="2968624"/>
              <a:ext cx="1635126" cy="317942"/>
            </a:xfrm>
            <a:prstGeom prst="rect">
              <a:avLst/>
            </a:prstGeom>
            <a:grpFill/>
            <a:ln>
              <a:noFill/>
            </a:ln>
            <a:effectLst/>
          </p:spPr>
          <p:txBody>
            <a:bodyPr wrap="none" anchor="ctr"/>
            <a:lstStyle/>
            <a:p>
              <a:pPr algn="ctr"/>
              <a:r>
                <a:rPr lang="zh-CN" altLang="en-US" sz="1524" b="1">
                  <a:solidFill>
                    <a:schemeClr val="bg1"/>
                  </a:solidFill>
                  <a:latin typeface="黑体" panose="02010609060101010101" pitchFamily="49" charset="-122"/>
                  <a:ea typeface="黑体" panose="02010609060101010101" pitchFamily="49" charset="-122"/>
                </a:rPr>
                <a:t>工具</a:t>
              </a:r>
              <a:endParaRPr lang="zh-CN" altLang="en-US" sz="699"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951052EF-A716-4479-806D-EAD84F622B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01" y="1426576"/>
            <a:ext cx="12001789" cy="4470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9001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4136</TotalTime>
  <Words>244</Words>
  <Application>Microsoft Office PowerPoint</Application>
  <PresentationFormat>宽屏</PresentationFormat>
  <Paragraphs>29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6" baseType="lpstr">
      <vt:lpstr>等线</vt:lpstr>
      <vt:lpstr>等线 Light</vt:lpstr>
      <vt:lpstr>方正正纤黑简体</vt:lpstr>
      <vt:lpstr>黑体</vt:lpstr>
      <vt:lpstr>Arial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韦 东山</dc:creator>
  <cp:lastModifiedBy>东山 韦</cp:lastModifiedBy>
  <cp:revision>395</cp:revision>
  <dcterms:created xsi:type="dcterms:W3CDTF">2020-09-12T05:08:37Z</dcterms:created>
  <dcterms:modified xsi:type="dcterms:W3CDTF">2020-10-11T08:11:32Z</dcterms:modified>
</cp:coreProperties>
</file>