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2" r:id="rId4"/>
    <p:sldId id="283" r:id="rId5"/>
    <p:sldId id="284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D96FD-8665-48AF-B463-16B7C4F64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F73C4A-0E69-43F6-A0B5-A87254335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7C0E1A-59AF-4C59-A4F3-3192E6BDE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110C17-0059-4C4B-B075-1DF442BD5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0F03F6-D25C-4AD9-AD2F-776327C1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877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46FF8B-CA01-4354-9733-310678508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DCB7D1-9A40-4D0F-80F1-40954E6B6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7F2FAD-CEC7-4DCB-A401-CA07D412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C17103-B3B8-49A0-AF58-8DC31614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DD35DC-861F-4716-9D08-F9F54546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31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0D5C554-7625-4C6B-833B-84AAA0776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CC3A8CF-FFC8-4984-A7FC-5B19F02EB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BDAAC3-C192-462E-9FA7-D08B37F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364385-755A-4DBA-8086-1D876B90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5A1ED1-5017-43A7-A974-1CAB5B2A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80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52FC70-47D0-477B-A5BE-588942E72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B120FE-A05C-4102-BC00-7397A738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7951F0-87FC-4E4C-A177-6769B74E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489217-8F9E-4F89-B306-46070FA29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8C7D22-ACF0-4E81-9399-2748DB6B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46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0C870E-AA8B-4A0D-B3EA-81CC7C2E7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F57917-0396-4589-86B4-F822F6128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816079-9AB8-4D2C-A415-11E89327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7414A0-927D-4099-8EEF-30BF7C70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262CC4-CF9B-49FA-9450-64A688D07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74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1845B1-D53F-4A5E-A243-B92E57A5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578D97-71E9-4B18-A0A1-504E5DA4B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F8A197-4E20-49DD-B5E3-4E6E34AD3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EEE1DA-8BF4-4DB1-802E-889927C8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E13F9D-469F-44DC-89B8-11543791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2717FA-9224-4CE6-AA87-EA5CCFBB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629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D64B1E-FF27-4B2F-AE63-1D5929D2E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3392ED-52E3-438B-B7EE-47AA64FA5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9CC8E9-75B2-451E-99DD-A45013670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0EB42CF-2EC7-499C-BA0B-B840C72F2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7C28EC9-10A0-49E2-AC85-16D348B03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3A9B581-D1DC-439D-87D7-5463AE0E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0671530-75CE-4400-B3A4-7D6AB3B7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C5EAB22-A6CF-471C-BDA3-A7A2FABA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22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93472-16BA-4D8C-A338-691637D5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F561952-35F8-4999-B3A3-EDB0659A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A8A5BDA-D35D-4A70-B1C7-5FA3E900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5CFB8A2-AFB8-4F0A-9728-813D6E37D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8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CBFAF90-652F-46F6-9800-711924F3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ABC03F-AE4B-46BC-9281-5CDC47B74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0AF69F6-06F5-4EE6-B7F7-31E0F985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88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1BB329-2E6C-4F7E-B474-84A1E7A1F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EFDC8B-7B51-4A62-8718-CFBDE5D70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C0F274-F438-4F19-B07F-57CDCB1BE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EF3B52-0AA8-40C0-91CF-8DC7DB53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D41A8F-A276-4546-82F3-117E4AF5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E98FEC-F281-4DE2-98A8-1D328CC4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54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651A38-9A88-477D-8A00-F7FA005E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8ABEBD0-C8BB-4FFB-B904-81AB2F9DF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7786CF-70BF-48AA-A7A9-6C775B568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ACBDE8-91B6-49BC-B57F-E7EB644E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06F47A-FCE6-41BA-B2AC-9A86494B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6A9048-A711-4E7B-9DC4-54F8A0EE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82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7FD0092-559F-4A91-8CF3-650908F8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2AC981-E18E-4872-BACB-E256DD5ED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047E1E-EC4B-4026-BEF7-839E6FF7D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A40FD4-0554-4CB4-8144-C09265FE0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0919C5-7CCB-477E-A232-4EA9A4AE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35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内存访问指令简介</a:t>
              </a:r>
              <a:endParaRPr lang="zh-CN" altLang="en-US" sz="699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CF3A3EA-573B-4BCF-AE7A-AC2A0A1FC871}"/>
              </a:ext>
            </a:extLst>
          </p:cNvPr>
          <p:cNvSpPr txBox="1"/>
          <p:nvPr/>
        </p:nvSpPr>
        <p:spPr>
          <a:xfrm>
            <a:off x="614715" y="985889"/>
            <a:ext cx="10553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读内存指令</a:t>
            </a:r>
            <a:r>
              <a:rPr lang="en-US" altLang="zh-CN" dirty="0"/>
              <a:t>LDR/LDM</a:t>
            </a:r>
            <a:r>
              <a:rPr lang="zh-CN" altLang="en-US" dirty="0"/>
              <a:t>：参考</a:t>
            </a:r>
            <a:r>
              <a:rPr lang="en-US" altLang="zh-CN" dirty="0"/>
              <a:t>《DEN0013D_cortex_a_series_PG.pdf》P340</a:t>
            </a:r>
            <a:r>
              <a:rPr lang="zh-CN" altLang="en-US" dirty="0"/>
              <a:t>、</a:t>
            </a:r>
            <a:r>
              <a:rPr lang="en-US" altLang="zh-CN" dirty="0"/>
              <a:t>P341</a:t>
            </a:r>
          </a:p>
          <a:p>
            <a:r>
              <a:rPr lang="zh-CN" altLang="en-US" dirty="0"/>
              <a:t>写内存指令</a:t>
            </a:r>
            <a:r>
              <a:rPr lang="en-US" altLang="zh-CN" dirty="0"/>
              <a:t>STR/STM</a:t>
            </a:r>
            <a:r>
              <a:rPr lang="zh-CN" altLang="en-US" dirty="0"/>
              <a:t>：参考</a:t>
            </a:r>
            <a:r>
              <a:rPr lang="en-US" altLang="zh-CN" dirty="0"/>
              <a:t>《DEN0013D_cortex_a_series_PG.pdf》P377</a:t>
            </a:r>
            <a:r>
              <a:rPr lang="zh-CN" altLang="en-US" dirty="0"/>
              <a:t>、</a:t>
            </a:r>
            <a:r>
              <a:rPr lang="en-US" altLang="zh-CN" dirty="0"/>
              <a:t>P378</a:t>
            </a:r>
          </a:p>
          <a:p>
            <a:r>
              <a:rPr lang="en-US" altLang="zh-CN" dirty="0"/>
              <a:t>LDR</a:t>
            </a:r>
            <a:r>
              <a:rPr lang="zh-CN" altLang="en-US" dirty="0"/>
              <a:t>：</a:t>
            </a:r>
            <a:r>
              <a:rPr lang="en-US" altLang="zh-CN" dirty="0"/>
              <a:t>Load Register</a:t>
            </a:r>
            <a:r>
              <a:rPr lang="zh-CN" altLang="en-US" dirty="0"/>
              <a:t>；</a:t>
            </a:r>
            <a:r>
              <a:rPr lang="en-US" altLang="zh-CN" dirty="0"/>
              <a:t>LDM</a:t>
            </a:r>
            <a:r>
              <a:rPr lang="zh-CN" altLang="en-US" dirty="0"/>
              <a:t>：</a:t>
            </a:r>
            <a:r>
              <a:rPr lang="en-US" altLang="zh-CN" dirty="0"/>
              <a:t>Load Multiple Register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STR</a:t>
            </a:r>
            <a:r>
              <a:rPr lang="zh-CN" altLang="en-US" dirty="0"/>
              <a:t>：</a:t>
            </a:r>
            <a:r>
              <a:rPr lang="en-US" altLang="zh-CN" dirty="0"/>
              <a:t>Store Register</a:t>
            </a:r>
            <a:r>
              <a:rPr lang="zh-CN" altLang="en-US" dirty="0"/>
              <a:t>；</a:t>
            </a:r>
            <a:r>
              <a:rPr lang="en-US" altLang="zh-CN" dirty="0"/>
              <a:t>STM</a:t>
            </a:r>
            <a:r>
              <a:rPr lang="zh-CN" altLang="en-US" dirty="0"/>
              <a:t>：</a:t>
            </a:r>
            <a:r>
              <a:rPr lang="en-US" altLang="zh-CN" dirty="0"/>
              <a:t>Store Multiple Register</a:t>
            </a:r>
            <a:r>
              <a:rPr lang="zh-CN" altLang="en-US" dirty="0"/>
              <a:t>。</a:t>
            </a:r>
            <a:endParaRPr lang="en-US" altLang="zh-CN" dirty="0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1DB70AEB-161A-47BB-922B-F3F7A8488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7853" y="2186218"/>
            <a:ext cx="3512668" cy="2318056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30ADF2C-AB32-4F25-8812-617180B69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572" y="2186218"/>
            <a:ext cx="2769527" cy="213717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998DFB8B-CC8B-407B-A17F-7BED5233A2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571" y="4946321"/>
            <a:ext cx="2631405" cy="52079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CB0BE71B-4F4F-49CC-BC4E-5382AE3713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571" y="5928204"/>
            <a:ext cx="2631405" cy="532001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641C5279-AD89-43F9-9688-BA7AC264AFF9}"/>
              </a:ext>
            </a:extLst>
          </p:cNvPr>
          <p:cNvSpPr txBox="1"/>
          <p:nvPr/>
        </p:nvSpPr>
        <p:spPr>
          <a:xfrm>
            <a:off x="3937805" y="4814395"/>
            <a:ext cx="57615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/>
              <a:t>addr_mode</a:t>
            </a:r>
            <a:r>
              <a:rPr lang="en-US" altLang="zh-CN" sz="1200" dirty="0"/>
              <a:t>:</a:t>
            </a:r>
          </a:p>
          <a:p>
            <a:r>
              <a:rPr lang="en-US" altLang="zh-CN" sz="1200" dirty="0"/>
              <a:t>IA - Increment After,  </a:t>
            </a:r>
            <a:r>
              <a:rPr lang="zh-CN" altLang="en-US" sz="1200" dirty="0"/>
              <a:t>每次传输后才增加</a:t>
            </a:r>
            <a:r>
              <a:rPr lang="en-US" altLang="zh-CN" sz="1200" dirty="0"/>
              <a:t>Rn</a:t>
            </a:r>
            <a:r>
              <a:rPr lang="zh-CN" altLang="en-US" sz="1200" dirty="0"/>
              <a:t>的值</a:t>
            </a:r>
            <a:r>
              <a:rPr lang="en-US" altLang="zh-CN" sz="1200" dirty="0"/>
              <a:t>(</a:t>
            </a:r>
            <a:r>
              <a:rPr lang="zh-CN" altLang="en-US" sz="1200" dirty="0"/>
              <a:t>默认</a:t>
            </a:r>
            <a:r>
              <a:rPr lang="en-US" altLang="zh-CN" sz="1200" dirty="0"/>
              <a:t>,</a:t>
            </a:r>
            <a:r>
              <a:rPr lang="zh-CN" altLang="en-US" sz="1200" dirty="0"/>
              <a:t>可省</a:t>
            </a:r>
            <a:r>
              <a:rPr lang="en-US" altLang="zh-CN" sz="1200" dirty="0"/>
              <a:t>)</a:t>
            </a:r>
          </a:p>
          <a:p>
            <a:r>
              <a:rPr lang="en-US" altLang="zh-CN" sz="1200" dirty="0"/>
              <a:t>IB - Increment Before, </a:t>
            </a:r>
            <a:r>
              <a:rPr lang="zh-CN" altLang="en-US" sz="1200" dirty="0"/>
              <a:t>每次传输前就增加</a:t>
            </a:r>
            <a:r>
              <a:rPr lang="en-US" altLang="zh-CN" sz="1200" dirty="0"/>
              <a:t>Rn</a:t>
            </a:r>
            <a:r>
              <a:rPr lang="zh-CN" altLang="en-US" sz="1200" dirty="0"/>
              <a:t>的值</a:t>
            </a:r>
            <a:r>
              <a:rPr lang="en-US" altLang="zh-CN" sz="1200" dirty="0"/>
              <a:t>(ARM</a:t>
            </a:r>
            <a:r>
              <a:rPr lang="zh-CN" altLang="en-US" sz="1200" dirty="0"/>
              <a:t>指令才能用</a:t>
            </a:r>
            <a:r>
              <a:rPr lang="en-US" altLang="zh-CN" sz="1200" dirty="0"/>
              <a:t>)</a:t>
            </a:r>
          </a:p>
          <a:p>
            <a:r>
              <a:rPr lang="en-US" altLang="zh-CN" sz="1200" dirty="0"/>
              <a:t>DA – Decrement After,  </a:t>
            </a:r>
            <a:r>
              <a:rPr lang="zh-CN" altLang="en-US" sz="1200" dirty="0"/>
              <a:t>每次传输后才减小</a:t>
            </a:r>
            <a:r>
              <a:rPr lang="en-US" altLang="zh-CN" sz="1200" dirty="0"/>
              <a:t>Rn</a:t>
            </a:r>
            <a:r>
              <a:rPr lang="zh-CN" altLang="en-US" sz="1200" dirty="0"/>
              <a:t>的值</a:t>
            </a:r>
            <a:r>
              <a:rPr lang="en-US" altLang="zh-CN" sz="1200" dirty="0"/>
              <a:t>(ARM</a:t>
            </a:r>
            <a:r>
              <a:rPr lang="zh-CN" altLang="en-US" sz="1200" dirty="0"/>
              <a:t>指令才能用</a:t>
            </a:r>
            <a:r>
              <a:rPr lang="en-US" altLang="zh-CN" sz="1200" dirty="0"/>
              <a:t>)</a:t>
            </a:r>
          </a:p>
          <a:p>
            <a:r>
              <a:rPr lang="en-US" altLang="zh-CN" sz="1200" dirty="0"/>
              <a:t>DB – Decrement Before, </a:t>
            </a:r>
            <a:r>
              <a:rPr lang="zh-CN" altLang="en-US" sz="1200" dirty="0"/>
              <a:t>每次传输前就减小</a:t>
            </a:r>
            <a:r>
              <a:rPr lang="en-US" altLang="zh-CN" sz="1200" dirty="0"/>
              <a:t>Rn</a:t>
            </a:r>
            <a:r>
              <a:rPr lang="zh-CN" altLang="en-US" sz="1200" dirty="0"/>
              <a:t>的值</a:t>
            </a:r>
          </a:p>
          <a:p>
            <a:endParaRPr lang="zh-CN" altLang="en-US" sz="1200" dirty="0"/>
          </a:p>
          <a:p>
            <a:r>
              <a:rPr lang="en-US" altLang="zh-CN" sz="1200" dirty="0"/>
              <a:t>! : </a:t>
            </a:r>
            <a:r>
              <a:rPr lang="zh-CN" altLang="en-US" sz="1200" dirty="0"/>
              <a:t>表示修改后的</a:t>
            </a:r>
            <a:r>
              <a:rPr lang="en-US" altLang="zh-CN" sz="1200" dirty="0"/>
              <a:t>Rn</a:t>
            </a:r>
            <a:r>
              <a:rPr lang="zh-CN" altLang="en-US" sz="1200" dirty="0"/>
              <a:t>值会写入</a:t>
            </a:r>
            <a:r>
              <a:rPr lang="en-US" altLang="zh-CN" sz="1200" dirty="0"/>
              <a:t>Rn</a:t>
            </a:r>
            <a:r>
              <a:rPr lang="zh-CN" altLang="en-US" sz="1200" dirty="0"/>
              <a:t>寄存器</a:t>
            </a:r>
            <a:r>
              <a:rPr lang="en-US" altLang="zh-CN" sz="1200" dirty="0"/>
              <a:t>, </a:t>
            </a:r>
          </a:p>
          <a:p>
            <a:r>
              <a:rPr lang="en-US" altLang="zh-CN" sz="1200" dirty="0"/>
              <a:t>    </a:t>
            </a:r>
            <a:r>
              <a:rPr lang="zh-CN" altLang="en-US" sz="1200" dirty="0"/>
              <a:t>如果没有</a:t>
            </a:r>
            <a:r>
              <a:rPr lang="en-US" altLang="zh-CN" sz="1200" dirty="0"/>
              <a:t>"!", </a:t>
            </a:r>
            <a:r>
              <a:rPr lang="zh-CN" altLang="en-US" sz="1200" dirty="0"/>
              <a:t>指令执行完后</a:t>
            </a:r>
            <a:r>
              <a:rPr lang="en-US" altLang="zh-CN" sz="1200" dirty="0"/>
              <a:t>Rn</a:t>
            </a:r>
            <a:r>
              <a:rPr lang="zh-CN" altLang="en-US" sz="1200" dirty="0"/>
              <a:t>恢复</a:t>
            </a:r>
            <a:r>
              <a:rPr lang="en-US" altLang="zh-CN" sz="1200" dirty="0"/>
              <a:t>/</a:t>
            </a:r>
            <a:r>
              <a:rPr lang="zh-CN" altLang="en-US" sz="1200" dirty="0"/>
              <a:t>保持原值</a:t>
            </a:r>
          </a:p>
          <a:p>
            <a:endParaRPr lang="zh-CN" altLang="en-US" sz="1200" dirty="0"/>
          </a:p>
          <a:p>
            <a:r>
              <a:rPr lang="en-US" altLang="zh-CN" sz="1200" dirty="0"/>
              <a:t>^ : </a:t>
            </a:r>
            <a:r>
              <a:rPr lang="zh-CN" altLang="en-US" sz="1200" dirty="0"/>
              <a:t>会影响</a:t>
            </a:r>
            <a:r>
              <a:rPr lang="en-US" altLang="zh-CN" sz="1200" dirty="0"/>
              <a:t>CPSR, </a:t>
            </a:r>
            <a:r>
              <a:rPr lang="zh-CN" altLang="en-US" sz="1200" dirty="0"/>
              <a:t>在讲异常时再细讲</a:t>
            </a:r>
            <a:endParaRPr lang="en-US" altLang="zh-CN" sz="1200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3AAF743D-4908-47F7-BB77-B02FC7C97A01}"/>
              </a:ext>
            </a:extLst>
          </p:cNvPr>
          <p:cNvCxnSpPr/>
          <p:nvPr/>
        </p:nvCxnSpPr>
        <p:spPr>
          <a:xfrm>
            <a:off x="812571" y="4638498"/>
            <a:ext cx="1020217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79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LDR/STR</a:t>
              </a:r>
              <a:endParaRPr lang="zh-CN" altLang="en-US" sz="699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13" name="图片 12">
            <a:extLst>
              <a:ext uri="{FF2B5EF4-FFF2-40B4-BE49-F238E27FC236}">
                <a16:creationId xmlns:a16="http://schemas.microsoft.com/office/drawing/2014/main" id="{1DB70AEB-161A-47BB-922B-F3F7A8488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473" y="1117628"/>
            <a:ext cx="3512668" cy="2318056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30ADF2C-AB32-4F25-8812-617180B69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392" y="1117628"/>
            <a:ext cx="2769527" cy="2137179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641C5279-AD89-43F9-9688-BA7AC264AFF9}"/>
              </a:ext>
            </a:extLst>
          </p:cNvPr>
          <p:cNvSpPr txBox="1"/>
          <p:nvPr/>
        </p:nvSpPr>
        <p:spPr>
          <a:xfrm>
            <a:off x="1065064" y="3871493"/>
            <a:ext cx="922955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/>
              <a:t>示例：</a:t>
            </a:r>
            <a:endParaRPr lang="en-US" altLang="zh-CN" sz="1200" dirty="0"/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MOV		R0, #0x20000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MOV		R1, #0x10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MOV		R2, #0x12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STR		R2, [R0]                 ; R2</a:t>
            </a:r>
            <a:r>
              <a:rPr lang="zh-CN" altLang="pt-BR" sz="1200" dirty="0">
                <a:latin typeface="Arial Rounded MT Bold" panose="020F0704030504030204" pitchFamily="34" charset="0"/>
              </a:rPr>
              <a:t>的值存到</a:t>
            </a:r>
            <a:r>
              <a:rPr lang="pt-BR" altLang="zh-CN" sz="1200" dirty="0">
                <a:latin typeface="Arial Rounded MT Bold" panose="020F0704030504030204" pitchFamily="34" charset="0"/>
              </a:rPr>
              <a:t>R0</a:t>
            </a:r>
            <a:r>
              <a:rPr lang="zh-CN" altLang="pt-BR" sz="1200" dirty="0">
                <a:latin typeface="Arial Rounded MT Bold" panose="020F0704030504030204" pitchFamily="34" charset="0"/>
              </a:rPr>
              <a:t>所示地址</a:t>
            </a:r>
          </a:p>
          <a:p>
            <a:r>
              <a:rPr lang="zh-CN" altLang="pt-BR" sz="1200" dirty="0">
                <a:latin typeface="Arial Rounded MT Bold" panose="020F0704030504030204" pitchFamily="34" charset="0"/>
              </a:rPr>
              <a:t>		</a:t>
            </a:r>
            <a:r>
              <a:rPr lang="pt-BR" altLang="zh-CN" sz="1200" dirty="0">
                <a:latin typeface="Arial Rounded MT Bold" panose="020F0704030504030204" pitchFamily="34" charset="0"/>
              </a:rPr>
              <a:t>STR		R2, [R0, #4]          ; R2</a:t>
            </a:r>
            <a:r>
              <a:rPr lang="zh-CN" altLang="pt-BR" sz="1200" dirty="0">
                <a:latin typeface="Arial Rounded MT Bold" panose="020F0704030504030204" pitchFamily="34" charset="0"/>
              </a:rPr>
              <a:t>的值存到</a:t>
            </a:r>
            <a:r>
              <a:rPr lang="pt-BR" altLang="zh-CN" sz="1200" dirty="0">
                <a:latin typeface="Arial Rounded MT Bold" panose="020F0704030504030204" pitchFamily="34" charset="0"/>
              </a:rPr>
              <a:t>R0+4</a:t>
            </a:r>
            <a:r>
              <a:rPr lang="zh-CN" altLang="pt-BR" sz="1200" dirty="0">
                <a:latin typeface="Arial Rounded MT Bold" panose="020F0704030504030204" pitchFamily="34" charset="0"/>
              </a:rPr>
              <a:t>所示地址</a:t>
            </a:r>
          </a:p>
          <a:p>
            <a:r>
              <a:rPr lang="zh-CN" altLang="pt-BR" sz="1200" dirty="0">
                <a:latin typeface="Arial Rounded MT Bold" panose="020F0704030504030204" pitchFamily="34" charset="0"/>
              </a:rPr>
              <a:t>		</a:t>
            </a:r>
            <a:r>
              <a:rPr lang="pt-BR" altLang="zh-CN" sz="1200" dirty="0">
                <a:latin typeface="Arial Rounded MT Bold" panose="020F0704030504030204" pitchFamily="34" charset="0"/>
              </a:rPr>
              <a:t>STR		R2, [R0, #8]!         ; R2</a:t>
            </a:r>
            <a:r>
              <a:rPr lang="zh-CN" altLang="pt-BR" sz="1200" dirty="0">
                <a:latin typeface="Arial Rounded MT Bold" panose="020F0704030504030204" pitchFamily="34" charset="0"/>
              </a:rPr>
              <a:t>的值存到</a:t>
            </a:r>
            <a:r>
              <a:rPr lang="pt-BR" altLang="zh-CN" sz="1200" dirty="0">
                <a:latin typeface="Arial Rounded MT Bold" panose="020F0704030504030204" pitchFamily="34" charset="0"/>
              </a:rPr>
              <a:t>R0+8</a:t>
            </a:r>
            <a:r>
              <a:rPr lang="zh-CN" altLang="pt-BR" sz="1200" dirty="0">
                <a:latin typeface="Arial Rounded MT Bold" panose="020F0704030504030204" pitchFamily="34" charset="0"/>
              </a:rPr>
              <a:t>所示地址</a:t>
            </a:r>
            <a:r>
              <a:rPr lang="pt-BR" altLang="zh-CN" sz="1200" dirty="0">
                <a:latin typeface="Arial Rounded MT Bold" panose="020F0704030504030204" pitchFamily="34" charset="0"/>
              </a:rPr>
              <a:t>, R0=R0+8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STR		R2, [R0, R1]          ; R2</a:t>
            </a:r>
            <a:r>
              <a:rPr lang="zh-CN" altLang="pt-BR" sz="1200" dirty="0">
                <a:latin typeface="Arial Rounded MT Bold" panose="020F0704030504030204" pitchFamily="34" charset="0"/>
              </a:rPr>
              <a:t>的值存到</a:t>
            </a:r>
            <a:r>
              <a:rPr lang="pt-BR" altLang="zh-CN" sz="1200" dirty="0">
                <a:latin typeface="Arial Rounded MT Bold" panose="020F0704030504030204" pitchFamily="34" charset="0"/>
              </a:rPr>
              <a:t>R0+R1</a:t>
            </a:r>
            <a:r>
              <a:rPr lang="zh-CN" altLang="pt-BR" sz="1200" dirty="0">
                <a:latin typeface="Arial Rounded MT Bold" panose="020F0704030504030204" pitchFamily="34" charset="0"/>
              </a:rPr>
              <a:t>所示地址</a:t>
            </a:r>
          </a:p>
          <a:p>
            <a:r>
              <a:rPr lang="zh-CN" altLang="pt-BR" sz="1200" dirty="0">
                <a:latin typeface="Arial Rounded MT Bold" panose="020F0704030504030204" pitchFamily="34" charset="0"/>
              </a:rPr>
              <a:t>		</a:t>
            </a:r>
            <a:r>
              <a:rPr lang="pt-BR" altLang="zh-CN" sz="1200" dirty="0">
                <a:latin typeface="Arial Rounded MT Bold" panose="020F0704030504030204" pitchFamily="34" charset="0"/>
              </a:rPr>
              <a:t>STR		R2, [R0, R1, LSL #4]  ; R2</a:t>
            </a:r>
            <a:r>
              <a:rPr lang="zh-CN" altLang="pt-BR" sz="1200" dirty="0">
                <a:latin typeface="Arial Rounded MT Bold" panose="020F0704030504030204" pitchFamily="34" charset="0"/>
              </a:rPr>
              <a:t>的值存到</a:t>
            </a:r>
            <a:r>
              <a:rPr lang="pt-BR" altLang="zh-CN" sz="1200" dirty="0">
                <a:latin typeface="Arial Rounded MT Bold" panose="020F0704030504030204" pitchFamily="34" charset="0"/>
              </a:rPr>
              <a:t>R0+(R1&lt;&lt;4)</a:t>
            </a:r>
            <a:r>
              <a:rPr lang="zh-CN" altLang="pt-BR" sz="1200" dirty="0">
                <a:latin typeface="Arial Rounded MT Bold" panose="020F0704030504030204" pitchFamily="34" charset="0"/>
              </a:rPr>
              <a:t>所示地址</a:t>
            </a:r>
          </a:p>
          <a:p>
            <a:r>
              <a:rPr lang="zh-CN" altLang="pt-BR" sz="1200" dirty="0">
                <a:latin typeface="Arial Rounded MT Bold" panose="020F0704030504030204" pitchFamily="34" charset="0"/>
              </a:rPr>
              <a:t>		</a:t>
            </a:r>
            <a:r>
              <a:rPr lang="pt-BR" altLang="zh-CN" sz="1200" dirty="0">
                <a:latin typeface="Arial Rounded MT Bold" panose="020F0704030504030204" pitchFamily="34" charset="0"/>
              </a:rPr>
              <a:t>STR		R2, [R0], #0X20           ; R2</a:t>
            </a:r>
            <a:r>
              <a:rPr lang="zh-CN" altLang="pt-BR" sz="1200" dirty="0">
                <a:latin typeface="Arial Rounded MT Bold" panose="020F0704030504030204" pitchFamily="34" charset="0"/>
              </a:rPr>
              <a:t>的值存到</a:t>
            </a:r>
            <a:r>
              <a:rPr lang="pt-BR" altLang="zh-CN" sz="1200" dirty="0">
                <a:latin typeface="Arial Rounded MT Bold" panose="020F0704030504030204" pitchFamily="34" charset="0"/>
              </a:rPr>
              <a:t>R0</a:t>
            </a:r>
            <a:r>
              <a:rPr lang="zh-CN" altLang="pt-BR" sz="1200" dirty="0">
                <a:latin typeface="Arial Rounded MT Bold" panose="020F0704030504030204" pitchFamily="34" charset="0"/>
              </a:rPr>
              <a:t>所示地址</a:t>
            </a:r>
            <a:r>
              <a:rPr lang="pt-BR" altLang="zh-CN" sz="1200" dirty="0">
                <a:latin typeface="Arial Rounded MT Bold" panose="020F0704030504030204" pitchFamily="34" charset="0"/>
              </a:rPr>
              <a:t>, R0=R0+0x20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MOV		R2, #0x34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STR		R2, [R0]                          ; R2</a:t>
            </a:r>
            <a:r>
              <a:rPr lang="zh-CN" altLang="pt-BR" sz="1200" dirty="0">
                <a:latin typeface="Arial Rounded MT Bold" panose="020F0704030504030204" pitchFamily="34" charset="0"/>
              </a:rPr>
              <a:t>的值存到</a:t>
            </a:r>
            <a:r>
              <a:rPr lang="pt-BR" altLang="zh-CN" sz="1200" dirty="0">
                <a:latin typeface="Arial Rounded MT Bold" panose="020F0704030504030204" pitchFamily="34" charset="0"/>
              </a:rPr>
              <a:t>R0</a:t>
            </a:r>
            <a:r>
              <a:rPr lang="zh-CN" altLang="pt-BR" sz="1200" dirty="0">
                <a:latin typeface="Arial Rounded MT Bold" panose="020F0704030504030204" pitchFamily="34" charset="0"/>
              </a:rPr>
              <a:t>所示地址</a:t>
            </a:r>
          </a:p>
          <a:p>
            <a:r>
              <a:rPr lang="zh-CN" altLang="pt-BR" sz="1200" dirty="0">
                <a:latin typeface="Arial Rounded MT Bold" panose="020F0704030504030204" pitchFamily="34" charset="0"/>
              </a:rPr>
              <a:t>		</a:t>
            </a:r>
            <a:r>
              <a:rPr lang="pt-BR" altLang="zh-CN" sz="1200" dirty="0">
                <a:latin typeface="Arial Rounded MT Bold" panose="020F0704030504030204" pitchFamily="34" charset="0"/>
              </a:rPr>
              <a:t>LDR		R3, [R0], +R1, LSL #1 ; R3</a:t>
            </a:r>
            <a:r>
              <a:rPr lang="zh-CN" altLang="pt-BR" sz="1200" dirty="0">
                <a:latin typeface="Arial Rounded MT Bold" panose="020F0704030504030204" pitchFamily="34" charset="0"/>
              </a:rPr>
              <a:t>的值等于</a:t>
            </a:r>
            <a:r>
              <a:rPr lang="pt-BR" altLang="zh-CN" sz="1200" dirty="0">
                <a:latin typeface="Arial Rounded MT Bold" panose="020F0704030504030204" pitchFamily="34" charset="0"/>
              </a:rPr>
              <a:t>R0+(R1&lt;&lt;1)</a:t>
            </a:r>
            <a:r>
              <a:rPr lang="zh-CN" altLang="pt-BR" sz="1200" dirty="0">
                <a:latin typeface="Arial Rounded MT Bold" panose="020F0704030504030204" pitchFamily="34" charset="0"/>
              </a:rPr>
              <a:t>所示地址上的值</a:t>
            </a:r>
            <a:endParaRPr lang="pt-BR" altLang="zh-CN" sz="1200" dirty="0"/>
          </a:p>
        </p:txBody>
      </p:sp>
    </p:spTree>
    <p:extLst>
      <p:ext uri="{BB962C8B-B14F-4D97-AF65-F5344CB8AC3E}">
        <p14:creationId xmlns:p14="http://schemas.microsoft.com/office/powerpoint/2010/main" val="343112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LDM/STM</a:t>
              </a:r>
              <a:endParaRPr lang="zh-CN" altLang="en-US" sz="699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id="{998DFB8B-CC8B-407B-A17F-7BED5233A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691" y="1159181"/>
            <a:ext cx="2631405" cy="52079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CB0BE71B-4F4F-49CC-BC4E-5382AE371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691" y="2141064"/>
            <a:ext cx="2631405" cy="532001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641C5279-AD89-43F9-9688-BA7AC264AFF9}"/>
              </a:ext>
            </a:extLst>
          </p:cNvPr>
          <p:cNvSpPr txBox="1"/>
          <p:nvPr/>
        </p:nvSpPr>
        <p:spPr>
          <a:xfrm>
            <a:off x="4135925" y="1027255"/>
            <a:ext cx="57615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/>
              <a:t>addr_mode:</a:t>
            </a:r>
          </a:p>
          <a:p>
            <a:r>
              <a:rPr lang="en-US" altLang="zh-CN" sz="1200"/>
              <a:t>IA - Increment After,  </a:t>
            </a:r>
            <a:r>
              <a:rPr lang="zh-CN" altLang="en-US" sz="1200"/>
              <a:t>每次传输后才增加</a:t>
            </a:r>
            <a:r>
              <a:rPr lang="en-US" altLang="zh-CN" sz="1200"/>
              <a:t>Rn</a:t>
            </a:r>
            <a:r>
              <a:rPr lang="zh-CN" altLang="en-US" sz="1200"/>
              <a:t>的值</a:t>
            </a:r>
            <a:r>
              <a:rPr lang="en-US" altLang="zh-CN" sz="1200"/>
              <a:t>(</a:t>
            </a:r>
            <a:r>
              <a:rPr lang="zh-CN" altLang="en-US" sz="1200"/>
              <a:t>默认</a:t>
            </a:r>
            <a:r>
              <a:rPr lang="en-US" altLang="zh-CN" sz="1200"/>
              <a:t>,</a:t>
            </a:r>
            <a:r>
              <a:rPr lang="zh-CN" altLang="en-US" sz="1200"/>
              <a:t>可省</a:t>
            </a:r>
            <a:r>
              <a:rPr lang="en-US" altLang="zh-CN" sz="1200"/>
              <a:t>)</a:t>
            </a:r>
          </a:p>
          <a:p>
            <a:r>
              <a:rPr lang="en-US" altLang="zh-CN" sz="1200"/>
              <a:t>IB - Increment Before, </a:t>
            </a:r>
            <a:r>
              <a:rPr lang="zh-CN" altLang="en-US" sz="1200"/>
              <a:t>每次传输前就增加</a:t>
            </a:r>
            <a:r>
              <a:rPr lang="en-US" altLang="zh-CN" sz="1200"/>
              <a:t>Rn</a:t>
            </a:r>
            <a:r>
              <a:rPr lang="zh-CN" altLang="en-US" sz="1200"/>
              <a:t>的值</a:t>
            </a:r>
            <a:r>
              <a:rPr lang="en-US" altLang="zh-CN" sz="1200"/>
              <a:t>(ARM</a:t>
            </a:r>
            <a:r>
              <a:rPr lang="zh-CN" altLang="en-US" sz="1200"/>
              <a:t>指令才能用</a:t>
            </a:r>
            <a:r>
              <a:rPr lang="en-US" altLang="zh-CN" sz="1200"/>
              <a:t>)</a:t>
            </a:r>
          </a:p>
          <a:p>
            <a:r>
              <a:rPr lang="en-US" altLang="zh-CN" sz="1200"/>
              <a:t>DA – Decrement After,  </a:t>
            </a:r>
            <a:r>
              <a:rPr lang="zh-CN" altLang="en-US" sz="1200"/>
              <a:t>每次传输后才减小</a:t>
            </a:r>
            <a:r>
              <a:rPr lang="en-US" altLang="zh-CN" sz="1200"/>
              <a:t>Rn</a:t>
            </a:r>
            <a:r>
              <a:rPr lang="zh-CN" altLang="en-US" sz="1200"/>
              <a:t>的值</a:t>
            </a:r>
            <a:r>
              <a:rPr lang="en-US" altLang="zh-CN" sz="1200"/>
              <a:t>(ARM</a:t>
            </a:r>
            <a:r>
              <a:rPr lang="zh-CN" altLang="en-US" sz="1200"/>
              <a:t>指令才能用</a:t>
            </a:r>
            <a:r>
              <a:rPr lang="en-US" altLang="zh-CN" sz="1200"/>
              <a:t>)</a:t>
            </a:r>
          </a:p>
          <a:p>
            <a:r>
              <a:rPr lang="en-US" altLang="zh-CN" sz="1200"/>
              <a:t>DB – Decrement Before, </a:t>
            </a:r>
            <a:r>
              <a:rPr lang="zh-CN" altLang="en-US" sz="1200"/>
              <a:t>每次传输前就减小</a:t>
            </a:r>
            <a:r>
              <a:rPr lang="en-US" altLang="zh-CN" sz="1200"/>
              <a:t>Rn</a:t>
            </a:r>
            <a:r>
              <a:rPr lang="zh-CN" altLang="en-US" sz="1200"/>
              <a:t>的值</a:t>
            </a:r>
          </a:p>
          <a:p>
            <a:endParaRPr lang="zh-CN" altLang="en-US" sz="1200"/>
          </a:p>
          <a:p>
            <a:r>
              <a:rPr lang="en-US" altLang="zh-CN" sz="1200"/>
              <a:t>! : </a:t>
            </a:r>
            <a:r>
              <a:rPr lang="zh-CN" altLang="en-US" sz="1200"/>
              <a:t>表示修改后的</a:t>
            </a:r>
            <a:r>
              <a:rPr lang="en-US" altLang="zh-CN" sz="1200"/>
              <a:t>Rn</a:t>
            </a:r>
            <a:r>
              <a:rPr lang="zh-CN" altLang="en-US" sz="1200"/>
              <a:t>值会写入</a:t>
            </a:r>
            <a:r>
              <a:rPr lang="en-US" altLang="zh-CN" sz="1200"/>
              <a:t>Rn</a:t>
            </a:r>
            <a:r>
              <a:rPr lang="zh-CN" altLang="en-US" sz="1200"/>
              <a:t>寄存器</a:t>
            </a:r>
            <a:r>
              <a:rPr lang="en-US" altLang="zh-CN" sz="1200"/>
              <a:t>, </a:t>
            </a:r>
          </a:p>
          <a:p>
            <a:r>
              <a:rPr lang="en-US" altLang="zh-CN" sz="1200"/>
              <a:t>    </a:t>
            </a:r>
            <a:r>
              <a:rPr lang="zh-CN" altLang="en-US" sz="1200"/>
              <a:t>如果没有</a:t>
            </a:r>
            <a:r>
              <a:rPr lang="en-US" altLang="zh-CN" sz="1200"/>
              <a:t>"!", </a:t>
            </a:r>
            <a:r>
              <a:rPr lang="zh-CN" altLang="en-US" sz="1200"/>
              <a:t>指令执行完后</a:t>
            </a:r>
            <a:r>
              <a:rPr lang="en-US" altLang="zh-CN" sz="1200"/>
              <a:t>Rn</a:t>
            </a:r>
            <a:r>
              <a:rPr lang="zh-CN" altLang="en-US" sz="1200"/>
              <a:t>恢复</a:t>
            </a:r>
            <a:r>
              <a:rPr lang="en-US" altLang="zh-CN" sz="1200"/>
              <a:t>/</a:t>
            </a:r>
            <a:r>
              <a:rPr lang="zh-CN" altLang="en-US" sz="1200"/>
              <a:t>保持原值</a:t>
            </a:r>
          </a:p>
          <a:p>
            <a:endParaRPr lang="zh-CN" altLang="en-US" sz="1200"/>
          </a:p>
          <a:p>
            <a:r>
              <a:rPr lang="en-US" altLang="zh-CN" sz="1200"/>
              <a:t>^ : </a:t>
            </a:r>
            <a:r>
              <a:rPr lang="zh-CN" altLang="en-US" sz="1200"/>
              <a:t>会影响</a:t>
            </a:r>
            <a:r>
              <a:rPr lang="en-US" altLang="zh-CN" sz="1200"/>
              <a:t>CPSR, </a:t>
            </a:r>
            <a:r>
              <a:rPr lang="zh-CN" altLang="en-US" sz="1200"/>
              <a:t>在讲异常时再细讲</a:t>
            </a:r>
            <a:endParaRPr lang="en-US" altLang="zh-CN" sz="120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A33FF1F-B0C3-4C8B-93EA-EB46B24706CF}"/>
              </a:ext>
            </a:extLst>
          </p:cNvPr>
          <p:cNvSpPr txBox="1"/>
          <p:nvPr/>
        </p:nvSpPr>
        <p:spPr>
          <a:xfrm>
            <a:off x="1010691" y="3106924"/>
            <a:ext cx="92295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/>
              <a:t>示例：源码为 “</a:t>
            </a:r>
            <a:r>
              <a:rPr lang="en-US" altLang="zh-CN" sz="1200"/>
              <a:t>source\02_</a:t>
            </a:r>
            <a:r>
              <a:rPr lang="zh-CN" altLang="en-US" sz="1200"/>
              <a:t>录制视频时现场编写的源码</a:t>
            </a:r>
            <a:r>
              <a:rPr lang="en-US" altLang="zh-CN" sz="1200"/>
              <a:t>\02_VisUAL\ldr_str.S</a:t>
            </a:r>
            <a:r>
              <a:rPr lang="zh-CN" altLang="en-US" sz="1200"/>
              <a:t>”</a:t>
            </a:r>
            <a:endParaRPr lang="en-US" altLang="zh-CN" sz="1200"/>
          </a:p>
          <a:p>
            <a:endParaRPr lang="en-US" altLang="zh-CN" sz="1200" dirty="0"/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MOV		R1, #1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MOV		R2, #2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MOV		R3, #3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MOV		R0, #0x20000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STMIA	R0,  {R1-R3}               ; R1,R2,R3</a:t>
            </a:r>
            <a:r>
              <a:rPr lang="zh-CN" altLang="en-US" sz="1200" dirty="0">
                <a:latin typeface="Arial Rounded MT Bold" panose="020F0704030504030204" pitchFamily="34" charset="0"/>
              </a:rPr>
              <a:t>分别存入</a:t>
            </a:r>
            <a:r>
              <a:rPr lang="pt-BR" altLang="zh-CN" sz="1200" dirty="0">
                <a:latin typeface="Arial Rounded MT Bold" panose="020F0704030504030204" pitchFamily="34" charset="0"/>
              </a:rPr>
              <a:t>R0,R0+4,R0+8</a:t>
            </a:r>
            <a:r>
              <a:rPr lang="zh-CN" altLang="en-US" sz="1200" dirty="0">
                <a:latin typeface="Arial Rounded MT Bold" panose="020F0704030504030204" pitchFamily="34" charset="0"/>
              </a:rPr>
              <a:t>地址处</a:t>
            </a:r>
          </a:p>
          <a:p>
            <a:r>
              <a:rPr lang="zh-CN" altLang="en-US" sz="1200" dirty="0">
                <a:latin typeface="Arial Rounded MT Bold" panose="020F0704030504030204" pitchFamily="34" charset="0"/>
              </a:rPr>
              <a:t>		</a:t>
            </a:r>
            <a:r>
              <a:rPr lang="pt-BR" altLang="zh-CN" sz="1200" dirty="0">
                <a:latin typeface="Arial Rounded MT Bold" panose="020F0704030504030204" pitchFamily="34" charset="0"/>
              </a:rPr>
              <a:t>ADD	R0, R0, #0x10</a:t>
            </a:r>
          </a:p>
          <a:p>
            <a:r>
              <a:rPr lang="pt-BR" altLang="zh-CN" sz="1200" dirty="0">
                <a:latin typeface="Arial Rounded MT Bold" panose="020F0704030504030204" pitchFamily="34" charset="0"/>
              </a:rPr>
              <a:t>		STMIA	R0!, {R1-R3}              ; R1,R2,R3</a:t>
            </a:r>
            <a:r>
              <a:rPr lang="zh-CN" altLang="en-US" sz="1200" dirty="0">
                <a:latin typeface="Arial Rounded MT Bold" panose="020F0704030504030204" pitchFamily="34" charset="0"/>
              </a:rPr>
              <a:t>分别存入</a:t>
            </a:r>
            <a:r>
              <a:rPr lang="pt-BR" altLang="zh-CN" sz="1200" dirty="0">
                <a:latin typeface="Arial Rounded MT Bold" panose="020F0704030504030204" pitchFamily="34" charset="0"/>
              </a:rPr>
              <a:t>R0,R0+4,R0+8</a:t>
            </a:r>
            <a:r>
              <a:rPr lang="zh-CN" altLang="en-US" sz="1200" dirty="0">
                <a:latin typeface="Arial Rounded MT Bold" panose="020F0704030504030204" pitchFamily="34" charset="0"/>
              </a:rPr>
              <a:t>地址处</a:t>
            </a:r>
            <a:r>
              <a:rPr lang="en-US" altLang="zh-CN" sz="1200" dirty="0">
                <a:latin typeface="Arial Rounded MT Bold" panose="020F0704030504030204" pitchFamily="34" charset="0"/>
              </a:rPr>
              <a:t>, </a:t>
            </a:r>
            <a:r>
              <a:rPr lang="pt-BR" altLang="zh-CN" sz="1200" dirty="0">
                <a:latin typeface="Arial Rounded MT Bold" panose="020F0704030504030204" pitchFamily="34" charset="0"/>
              </a:rPr>
              <a:t>R0=R0+3*4</a:t>
            </a:r>
          </a:p>
        </p:txBody>
      </p:sp>
    </p:spTree>
    <p:extLst>
      <p:ext uri="{BB962C8B-B14F-4D97-AF65-F5344CB8AC3E}">
        <p14:creationId xmlns:p14="http://schemas.microsoft.com/office/powerpoint/2010/main" val="174502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LDM/STM</a:t>
              </a:r>
              <a:r>
                <a:rPr lang="zh-CN" altLang="en-US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的地址模式</a:t>
              </a:r>
              <a:endParaRPr lang="zh-CN" altLang="en-US" sz="699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id="{641C5279-AD89-43F9-9688-BA7AC264AFF9}"/>
              </a:ext>
            </a:extLst>
          </p:cNvPr>
          <p:cNvSpPr txBox="1"/>
          <p:nvPr/>
        </p:nvSpPr>
        <p:spPr>
          <a:xfrm>
            <a:off x="866945" y="981535"/>
            <a:ext cx="57615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/>
              <a:t>addr_mode</a:t>
            </a:r>
            <a:r>
              <a:rPr lang="en-US" altLang="zh-CN" sz="1200" dirty="0"/>
              <a:t>:</a:t>
            </a:r>
          </a:p>
          <a:p>
            <a:r>
              <a:rPr lang="en-US" altLang="zh-CN" sz="1200" dirty="0"/>
              <a:t>IA - Increment After,  </a:t>
            </a:r>
            <a:r>
              <a:rPr lang="zh-CN" altLang="en-US" sz="1200" dirty="0"/>
              <a:t>每次传输后才增加</a:t>
            </a:r>
            <a:r>
              <a:rPr lang="en-US" altLang="zh-CN" sz="1200" dirty="0"/>
              <a:t>Rn</a:t>
            </a:r>
            <a:r>
              <a:rPr lang="zh-CN" altLang="en-US" sz="1200" dirty="0"/>
              <a:t>的值</a:t>
            </a:r>
            <a:r>
              <a:rPr lang="en-US" altLang="zh-CN" sz="1200" dirty="0"/>
              <a:t>(</a:t>
            </a:r>
            <a:r>
              <a:rPr lang="zh-CN" altLang="en-US" sz="1200" dirty="0"/>
              <a:t>默认</a:t>
            </a:r>
            <a:r>
              <a:rPr lang="en-US" altLang="zh-CN" sz="1200" dirty="0"/>
              <a:t>,</a:t>
            </a:r>
            <a:r>
              <a:rPr lang="zh-CN" altLang="en-US" sz="1200" dirty="0"/>
              <a:t>可省</a:t>
            </a:r>
            <a:r>
              <a:rPr lang="en-US" altLang="zh-CN" sz="1200" dirty="0"/>
              <a:t>)</a:t>
            </a:r>
          </a:p>
          <a:p>
            <a:r>
              <a:rPr lang="en-US" altLang="zh-CN" sz="1200" dirty="0"/>
              <a:t>IB - Increment Before, </a:t>
            </a:r>
            <a:r>
              <a:rPr lang="zh-CN" altLang="en-US" sz="1200" dirty="0"/>
              <a:t>每次传输前就增加</a:t>
            </a:r>
            <a:r>
              <a:rPr lang="en-US" altLang="zh-CN" sz="1200" dirty="0"/>
              <a:t>Rn</a:t>
            </a:r>
            <a:r>
              <a:rPr lang="zh-CN" altLang="en-US" sz="1200" dirty="0"/>
              <a:t>的值</a:t>
            </a:r>
            <a:r>
              <a:rPr lang="en-US" altLang="zh-CN" sz="1200" dirty="0"/>
              <a:t>(ARM</a:t>
            </a:r>
            <a:r>
              <a:rPr lang="zh-CN" altLang="en-US" sz="1200" dirty="0"/>
              <a:t>指令才能用</a:t>
            </a:r>
            <a:r>
              <a:rPr lang="en-US" altLang="zh-CN" sz="1200" dirty="0"/>
              <a:t>)</a:t>
            </a:r>
          </a:p>
          <a:p>
            <a:r>
              <a:rPr lang="en-US" altLang="zh-CN" sz="1200" dirty="0"/>
              <a:t>DA – Decrement After,  </a:t>
            </a:r>
            <a:r>
              <a:rPr lang="zh-CN" altLang="en-US" sz="1200" dirty="0"/>
              <a:t>每次传输后才减小</a:t>
            </a:r>
            <a:r>
              <a:rPr lang="en-US" altLang="zh-CN" sz="1200" dirty="0"/>
              <a:t>Rn</a:t>
            </a:r>
            <a:r>
              <a:rPr lang="zh-CN" altLang="en-US" sz="1200" dirty="0"/>
              <a:t>的值</a:t>
            </a:r>
            <a:r>
              <a:rPr lang="en-US" altLang="zh-CN" sz="1200" dirty="0"/>
              <a:t>(ARM</a:t>
            </a:r>
            <a:r>
              <a:rPr lang="zh-CN" altLang="en-US" sz="1200" dirty="0"/>
              <a:t>指令才能用</a:t>
            </a:r>
            <a:r>
              <a:rPr lang="en-US" altLang="zh-CN" sz="1200" dirty="0"/>
              <a:t>)</a:t>
            </a:r>
          </a:p>
          <a:p>
            <a:r>
              <a:rPr lang="en-US" altLang="zh-CN" sz="1200" dirty="0"/>
              <a:t>DB – Decrement Before, </a:t>
            </a:r>
            <a:r>
              <a:rPr lang="zh-CN" altLang="en-US" sz="1200" dirty="0"/>
              <a:t>每次传输前就减小</a:t>
            </a:r>
            <a:r>
              <a:rPr lang="en-US" altLang="zh-CN" sz="1200" dirty="0"/>
              <a:t>Rn</a:t>
            </a:r>
            <a:r>
              <a:rPr lang="zh-CN" altLang="en-US" sz="1200" dirty="0"/>
              <a:t>的值</a:t>
            </a:r>
          </a:p>
          <a:p>
            <a:endParaRPr lang="zh-CN" altLang="en-US" sz="1200" dirty="0"/>
          </a:p>
          <a:p>
            <a:r>
              <a:rPr lang="en-US" altLang="zh-CN" sz="1200" dirty="0"/>
              <a:t>! : </a:t>
            </a:r>
            <a:r>
              <a:rPr lang="zh-CN" altLang="en-US" sz="1200" dirty="0"/>
              <a:t>表示修改后的</a:t>
            </a:r>
            <a:r>
              <a:rPr lang="en-US" altLang="zh-CN" sz="1200" dirty="0"/>
              <a:t>Rn</a:t>
            </a:r>
            <a:r>
              <a:rPr lang="zh-CN" altLang="en-US" sz="1200" dirty="0"/>
              <a:t>值会写入</a:t>
            </a:r>
            <a:r>
              <a:rPr lang="en-US" altLang="zh-CN" sz="1200" dirty="0"/>
              <a:t>Rn</a:t>
            </a:r>
            <a:r>
              <a:rPr lang="zh-CN" altLang="en-US" sz="1200" dirty="0"/>
              <a:t>寄存器</a:t>
            </a:r>
            <a:r>
              <a:rPr lang="en-US" altLang="zh-CN" sz="1200" dirty="0"/>
              <a:t>, </a:t>
            </a:r>
          </a:p>
          <a:p>
            <a:r>
              <a:rPr lang="en-US" altLang="zh-CN" sz="1200" dirty="0"/>
              <a:t>    </a:t>
            </a:r>
            <a:r>
              <a:rPr lang="zh-CN" altLang="en-US" sz="1200" dirty="0"/>
              <a:t>如果没有</a:t>
            </a:r>
            <a:r>
              <a:rPr lang="en-US" altLang="zh-CN" sz="1200" dirty="0"/>
              <a:t>"!", </a:t>
            </a:r>
            <a:r>
              <a:rPr lang="zh-CN" altLang="en-US" sz="1200" dirty="0"/>
              <a:t>指令执行完后</a:t>
            </a:r>
            <a:r>
              <a:rPr lang="en-US" altLang="zh-CN" sz="1200" dirty="0"/>
              <a:t>Rn</a:t>
            </a:r>
            <a:r>
              <a:rPr lang="zh-CN" altLang="en-US" sz="1200" dirty="0"/>
              <a:t>恢复</a:t>
            </a:r>
            <a:r>
              <a:rPr lang="en-US" altLang="zh-CN" sz="1200" dirty="0"/>
              <a:t>/</a:t>
            </a:r>
            <a:r>
              <a:rPr lang="zh-CN" altLang="en-US" sz="1200" dirty="0"/>
              <a:t>保持原值</a:t>
            </a:r>
          </a:p>
          <a:p>
            <a:endParaRPr lang="zh-CN" altLang="en-US" sz="1200" dirty="0"/>
          </a:p>
          <a:p>
            <a:r>
              <a:rPr lang="en-US" altLang="zh-CN" sz="1200" dirty="0"/>
              <a:t>^ : </a:t>
            </a:r>
            <a:r>
              <a:rPr lang="zh-CN" altLang="en-US" sz="1200" dirty="0"/>
              <a:t>会影响</a:t>
            </a:r>
            <a:r>
              <a:rPr lang="en-US" altLang="zh-CN" sz="1200" dirty="0"/>
              <a:t>CPSR, </a:t>
            </a:r>
            <a:r>
              <a:rPr lang="zh-CN" altLang="en-US" sz="1200" dirty="0"/>
              <a:t>在讲异常时再</a:t>
            </a:r>
            <a:r>
              <a:rPr lang="zh-CN" altLang="en-US" sz="1200"/>
              <a:t>细讲</a:t>
            </a:r>
            <a:endParaRPr lang="en-US" altLang="zh-CN" sz="1200"/>
          </a:p>
          <a:p>
            <a:endParaRPr lang="en-US" altLang="zh-CN" sz="1200"/>
          </a:p>
          <a:p>
            <a:r>
              <a:rPr lang="zh-CN" altLang="en-US" sz="1200"/>
              <a:t>源码为 “</a:t>
            </a:r>
            <a:r>
              <a:rPr lang="en-US" altLang="zh-CN" sz="1200"/>
              <a:t>source\02_</a:t>
            </a:r>
            <a:r>
              <a:rPr lang="zh-CN" altLang="en-US" sz="1200"/>
              <a:t>录制视频时现场编写的源码</a:t>
            </a:r>
            <a:r>
              <a:rPr lang="en-US" altLang="zh-CN" sz="1200"/>
              <a:t>\02_VisUAL\stm.S</a:t>
            </a:r>
            <a:r>
              <a:rPr lang="zh-CN" altLang="en-US" sz="1200"/>
              <a:t>”</a:t>
            </a:r>
            <a:endParaRPr lang="en-US" altLang="zh-CN" sz="12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D375460-8189-4E53-9885-8825D17A4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0700" y="1851421"/>
            <a:ext cx="5604069" cy="403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4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栈的</a:t>
              </a:r>
              <a:r>
                <a:rPr lang="en-US" altLang="zh-CN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4</a:t>
              </a:r>
              <a:r>
                <a:rPr lang="zh-CN" altLang="en-US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种方式</a:t>
              </a:r>
              <a:endParaRPr lang="zh-CN" altLang="en-US" sz="699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id="{641C5279-AD89-43F9-9688-BA7AC264AFF9}"/>
              </a:ext>
            </a:extLst>
          </p:cNvPr>
          <p:cNvSpPr txBox="1"/>
          <p:nvPr/>
        </p:nvSpPr>
        <p:spPr>
          <a:xfrm>
            <a:off x="866945" y="981535"/>
            <a:ext cx="57615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/>
              <a:t>根据栈指针指向，可分为满</a:t>
            </a:r>
            <a:r>
              <a:rPr lang="en-US" altLang="zh-CN" sz="1200" dirty="0"/>
              <a:t>(Full)/</a:t>
            </a:r>
            <a:r>
              <a:rPr lang="zh-CN" altLang="en-US" sz="1200" dirty="0"/>
              <a:t>空</a:t>
            </a:r>
            <a:r>
              <a:rPr lang="en-US" altLang="zh-CN" sz="1200" dirty="0"/>
              <a:t>(Empty)</a:t>
            </a:r>
            <a:r>
              <a:rPr lang="zh-CN" altLang="en-US" sz="1200" dirty="0"/>
              <a:t>：</a:t>
            </a:r>
            <a:endParaRPr lang="en-US" altLang="zh-CN" sz="1200" dirty="0"/>
          </a:p>
          <a:p>
            <a:r>
              <a:rPr lang="en-US" altLang="zh-CN" sz="1200" dirty="0"/>
              <a:t>       </a:t>
            </a:r>
            <a:r>
              <a:rPr lang="zh-CN" altLang="en-US" sz="1200" dirty="0"/>
              <a:t>满</a:t>
            </a:r>
            <a:r>
              <a:rPr lang="en-US" altLang="zh-CN" sz="1200" dirty="0"/>
              <a:t>SP</a:t>
            </a:r>
            <a:r>
              <a:rPr lang="zh-CN" altLang="en-US" sz="1200" dirty="0"/>
              <a:t>指向最后一个入栈的数据，需要先修改</a:t>
            </a:r>
            <a:r>
              <a:rPr lang="en-US" altLang="zh-CN" sz="1200" dirty="0"/>
              <a:t>SP</a:t>
            </a:r>
            <a:r>
              <a:rPr lang="zh-CN" altLang="en-US" sz="1200" dirty="0"/>
              <a:t>再入栈</a:t>
            </a:r>
            <a:endParaRPr lang="en-US" altLang="zh-CN" sz="1200" dirty="0"/>
          </a:p>
          <a:p>
            <a:r>
              <a:rPr lang="en-US" altLang="zh-CN" sz="1200" dirty="0"/>
              <a:t>       </a:t>
            </a:r>
            <a:r>
              <a:rPr lang="zh-CN" altLang="en-US" sz="1200" dirty="0"/>
              <a:t>空</a:t>
            </a:r>
            <a:r>
              <a:rPr lang="en-US" altLang="zh-CN" sz="1200" dirty="0"/>
              <a:t>SP</a:t>
            </a:r>
            <a:r>
              <a:rPr lang="zh-CN" altLang="en-US" sz="1200" dirty="0"/>
              <a:t>指向下一个空位置，先入栈再修改</a:t>
            </a:r>
            <a:r>
              <a:rPr lang="en-US" altLang="zh-CN" sz="1200" dirty="0"/>
              <a:t>SP</a:t>
            </a:r>
          </a:p>
          <a:p>
            <a:endParaRPr lang="en-US" altLang="zh-CN" sz="1200" dirty="0"/>
          </a:p>
          <a:p>
            <a:r>
              <a:rPr lang="zh-CN" altLang="en-US" sz="1200" dirty="0"/>
              <a:t>根据压栈时</a:t>
            </a:r>
            <a:r>
              <a:rPr lang="en-US" altLang="zh-CN" sz="1200" dirty="0"/>
              <a:t>SP</a:t>
            </a:r>
            <a:r>
              <a:rPr lang="zh-CN" altLang="en-US" sz="1200" dirty="0"/>
              <a:t>的增长方向，可分为增</a:t>
            </a:r>
            <a:r>
              <a:rPr lang="en-US" altLang="zh-CN" sz="1200" dirty="0"/>
              <a:t>/</a:t>
            </a:r>
            <a:r>
              <a:rPr lang="zh-CN" altLang="en-US" sz="1200" dirty="0"/>
              <a:t>减：</a:t>
            </a:r>
            <a:endParaRPr lang="en-US" altLang="zh-CN" sz="1200" dirty="0"/>
          </a:p>
          <a:p>
            <a:r>
              <a:rPr lang="en-US" altLang="zh-CN" sz="1200" dirty="0"/>
              <a:t>        </a:t>
            </a:r>
            <a:r>
              <a:rPr lang="zh-CN" altLang="en-US" sz="1200" dirty="0"/>
              <a:t>增</a:t>
            </a:r>
            <a:r>
              <a:rPr lang="en-US" altLang="zh-CN" sz="1200" dirty="0"/>
              <a:t>(Ascending)</a:t>
            </a:r>
            <a:r>
              <a:rPr lang="zh-CN" altLang="en-US" sz="1200" dirty="0"/>
              <a:t>：</a:t>
            </a:r>
            <a:r>
              <a:rPr lang="en-US" altLang="zh-CN" sz="1200" dirty="0"/>
              <a:t>SP</a:t>
            </a:r>
            <a:r>
              <a:rPr lang="zh-CN" altLang="en-US" sz="1200" dirty="0"/>
              <a:t>变大</a:t>
            </a:r>
            <a:endParaRPr lang="en-US" altLang="zh-CN" sz="1200" dirty="0"/>
          </a:p>
          <a:p>
            <a:r>
              <a:rPr lang="en-US" altLang="zh-CN" sz="1200" dirty="0"/>
              <a:t>        </a:t>
            </a:r>
            <a:r>
              <a:rPr lang="zh-CN" altLang="en-US" sz="1200" dirty="0"/>
              <a:t>减</a:t>
            </a:r>
            <a:r>
              <a:rPr lang="en-US" altLang="zh-CN" sz="1200" dirty="0"/>
              <a:t>(Descending)</a:t>
            </a:r>
            <a:r>
              <a:rPr lang="zh-CN" altLang="en-US" sz="1200" dirty="0"/>
              <a:t>：</a:t>
            </a:r>
            <a:r>
              <a:rPr lang="en-US" altLang="zh-CN" sz="1200" dirty="0"/>
              <a:t>SP</a:t>
            </a:r>
            <a:r>
              <a:rPr lang="zh-CN" altLang="en-US" sz="1200" dirty="0"/>
              <a:t>变小</a:t>
            </a:r>
            <a:endParaRPr lang="en-US" altLang="zh-CN" sz="1200" dirty="0"/>
          </a:p>
          <a:p>
            <a:endParaRPr lang="en-US" altLang="zh-CN" sz="1200" dirty="0"/>
          </a:p>
          <a:p>
            <a:r>
              <a:rPr lang="zh-CN" altLang="en-US" sz="1200" dirty="0"/>
              <a:t>组合后，就有</a:t>
            </a:r>
            <a:r>
              <a:rPr lang="en-US" altLang="zh-CN" sz="1200" dirty="0"/>
              <a:t>4</a:t>
            </a:r>
            <a:r>
              <a:rPr lang="zh-CN" altLang="en-US" sz="1200" dirty="0"/>
              <a:t>种方式：</a:t>
            </a:r>
            <a:endParaRPr lang="en-US" altLang="zh-CN" sz="1200" dirty="0"/>
          </a:p>
          <a:p>
            <a:r>
              <a:rPr lang="zh-CN" altLang="en-US" sz="1200" dirty="0"/>
              <a:t>满增、满减，</a:t>
            </a:r>
            <a:endParaRPr lang="en-US" altLang="zh-CN" sz="1200" dirty="0"/>
          </a:p>
          <a:p>
            <a:r>
              <a:rPr lang="zh-CN" altLang="en-US" sz="1200" dirty="0"/>
              <a:t>空增，空减。</a:t>
            </a:r>
            <a:endParaRPr lang="en-US" altLang="zh-CN" sz="1200" dirty="0"/>
          </a:p>
          <a:p>
            <a:endParaRPr lang="en-US" altLang="zh-CN" sz="1200" dirty="0"/>
          </a:p>
          <a:p>
            <a:r>
              <a:rPr lang="zh-CN" altLang="en-US" sz="1200" dirty="0"/>
              <a:t>常用的“满减”：</a:t>
            </a:r>
            <a:endParaRPr lang="en-US" altLang="zh-CN" sz="1200" dirty="0"/>
          </a:p>
          <a:p>
            <a:r>
              <a:rPr lang="zh-CN" altLang="en-US" sz="1200" dirty="0"/>
              <a:t>入栈时用</a:t>
            </a:r>
            <a:r>
              <a:rPr lang="en-US" altLang="zh-CN" sz="1200" dirty="0"/>
              <a:t>STMDB</a:t>
            </a:r>
            <a:r>
              <a:rPr lang="zh-CN" altLang="en-US" sz="1200" dirty="0"/>
              <a:t>，也可以用</a:t>
            </a:r>
            <a:r>
              <a:rPr lang="en-US" altLang="zh-CN" sz="1200" dirty="0"/>
              <a:t>STMFD</a:t>
            </a:r>
            <a:r>
              <a:rPr lang="zh-CN" altLang="en-US" sz="1200" dirty="0"/>
              <a:t>，作用一样；</a:t>
            </a:r>
            <a:endParaRPr lang="en-US" altLang="zh-CN" sz="1200" dirty="0"/>
          </a:p>
          <a:p>
            <a:r>
              <a:rPr lang="zh-CN" altLang="en-US" sz="1200" dirty="0"/>
              <a:t>出栈时用</a:t>
            </a:r>
            <a:r>
              <a:rPr lang="en-US" altLang="zh-CN" sz="1200" dirty="0"/>
              <a:t>LDMIA</a:t>
            </a:r>
            <a:r>
              <a:rPr lang="zh-CN" altLang="en-US" sz="1200" dirty="0"/>
              <a:t>，也可以用</a:t>
            </a:r>
            <a:r>
              <a:rPr lang="en-US" altLang="zh-CN" sz="1200" dirty="0"/>
              <a:t>LDMFD</a:t>
            </a:r>
            <a:r>
              <a:rPr lang="zh-CN" altLang="en-US" sz="1200" dirty="0"/>
              <a:t>，作用一样。</a:t>
            </a:r>
            <a:endParaRPr lang="en-US" altLang="zh-CN" sz="1200" dirty="0"/>
          </a:p>
          <a:p>
            <a:endParaRPr lang="en-US" altLang="zh-CN" sz="1200" dirty="0"/>
          </a:p>
          <a:p>
            <a:r>
              <a:rPr lang="zh-CN" altLang="en-US" sz="1200"/>
              <a:t>示例：源码为 “</a:t>
            </a:r>
            <a:r>
              <a:rPr lang="en-US" altLang="zh-CN" sz="1200"/>
              <a:t>source\02_</a:t>
            </a:r>
            <a:r>
              <a:rPr lang="zh-CN" altLang="en-US" sz="1200"/>
              <a:t>录制视频时现场编写的源码</a:t>
            </a:r>
            <a:r>
              <a:rPr lang="en-US" altLang="zh-CN" sz="1200"/>
              <a:t>\02_VisUAL\stack.S</a:t>
            </a:r>
            <a:r>
              <a:rPr lang="zh-CN" altLang="en-US" sz="1200"/>
              <a:t>”</a:t>
            </a:r>
            <a:endParaRPr lang="en-US" altLang="zh-CN" sz="1200"/>
          </a:p>
          <a:p>
            <a:endParaRPr lang="en-US" altLang="zh-CN" sz="1200" dirty="0"/>
          </a:p>
          <a:p>
            <a:r>
              <a:rPr lang="en-US" altLang="zh-CN" sz="1200" dirty="0"/>
              <a:t>STMFD </a:t>
            </a:r>
            <a:r>
              <a:rPr lang="en-US" altLang="zh-CN" sz="1200" dirty="0" err="1"/>
              <a:t>sp</a:t>
            </a:r>
            <a:r>
              <a:rPr lang="en-US" altLang="zh-CN" sz="1200" dirty="0"/>
              <a:t>!, {r0-r5} ; Push onto a Full Descending Stack</a:t>
            </a:r>
          </a:p>
          <a:p>
            <a:r>
              <a:rPr lang="en-US" altLang="zh-CN" sz="1200" dirty="0"/>
              <a:t>LDMFD </a:t>
            </a:r>
            <a:r>
              <a:rPr lang="en-US" altLang="zh-CN" sz="1200" dirty="0" err="1"/>
              <a:t>sp</a:t>
            </a:r>
            <a:r>
              <a:rPr lang="en-US" altLang="zh-CN" sz="1200" dirty="0"/>
              <a:t>!, {r0-r5} ; Pop from a Full Descending Stack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BA9A05A-2129-4F40-8FF5-4DB52F54C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9180" y="4417277"/>
            <a:ext cx="6630580" cy="183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909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5438</TotalTime>
  <Words>1010</Words>
  <Application>Microsoft Office PowerPoint</Application>
  <PresentationFormat>宽屏</PresentationFormat>
  <Paragraphs>83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等线 Light</vt:lpstr>
      <vt:lpstr>方正正纤黑简体</vt:lpstr>
      <vt:lpstr>黑体</vt:lpstr>
      <vt:lpstr>Arial</vt:lpstr>
      <vt:lpstr>Arial Rounded MT Bold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韦 东山</dc:creator>
  <cp:lastModifiedBy>韦 东山</cp:lastModifiedBy>
  <cp:revision>441</cp:revision>
  <dcterms:created xsi:type="dcterms:W3CDTF">2020-09-12T05:08:37Z</dcterms:created>
  <dcterms:modified xsi:type="dcterms:W3CDTF">2020-10-12T04:22:36Z</dcterms:modified>
</cp:coreProperties>
</file>