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8" r:id="rId3"/>
    <p:sldId id="279" r:id="rId4"/>
    <p:sldId id="28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D96FD-8665-48AF-B463-16B7C4F6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F73C4A-0E69-43F6-A0B5-A87254335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C0E1A-59AF-4C59-A4F3-3192E6BD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110C17-0059-4C4B-B075-1DF442BD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F03F6-D25C-4AD9-AD2F-776327C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6FF8B-CA01-4354-9733-31067850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DCB7D1-9A40-4D0F-80F1-40954E6B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F2FAD-CEC7-4DCB-A401-CA07D412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C17103-B3B8-49A0-AF58-8DC3161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D35DC-861F-4716-9D08-F9F54546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D5C554-7625-4C6B-833B-84AAA077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C3A8CF-FFC8-4984-A7FC-5B19F02EB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AAC3-C192-462E-9FA7-D08B37F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64385-755A-4DBA-8086-1D876B90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A1ED1-5017-43A7-A974-1CAB5B2A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2FC70-47D0-477B-A5BE-588942E7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120FE-A05C-4102-BC00-7397A73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7951F0-87FC-4E4C-A177-6769B74E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489217-8F9E-4F89-B306-46070FA2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8C7D22-ACF0-4E81-9399-2748DB6B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C870E-AA8B-4A0D-B3EA-81CC7C2E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F57917-0396-4589-86B4-F822F612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816079-9AB8-4D2C-A415-11E89327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7414A0-927D-4099-8EEF-30BF7C70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262CC4-CF9B-49FA-9450-64A688D0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7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845B1-D53F-4A5E-A243-B92E57A5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8D97-71E9-4B18-A0A1-504E5DA4B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F8A197-4E20-49DD-B5E3-4E6E34AD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EE1DA-8BF4-4DB1-802E-889927C8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E13F9D-469F-44DC-89B8-11543791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717FA-9224-4CE6-AA87-EA5CCFBB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2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64B1E-FF27-4B2F-AE63-1D5929D2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392ED-52E3-438B-B7EE-47AA64FA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CC8E9-75B2-451E-99DD-A4501367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EB42CF-2EC7-499C-BA0B-B840C72F2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7C28EC9-10A0-49E2-AC85-16D348B03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A9B581-D1DC-439D-87D7-5463AE0E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671530-75CE-4400-B3A4-7D6AB3B7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5EAB22-A6CF-471C-BDA3-A7A2FAB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2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93472-16BA-4D8C-A338-691637D5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561952-35F8-4999-B3A3-EDB0659A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8A5BDA-D35D-4A70-B1C7-5FA3E900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CFB8A2-AFB8-4F0A-9728-813D6E37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BFAF90-652F-46F6-9800-711924F3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ABC03F-AE4B-46BC-9281-5CDC47B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AF69F6-06F5-4EE6-B7F7-31E0F985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B329-2E6C-4F7E-B474-84A1E7A1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FDC8B-7B51-4A62-8718-CFBDE5D7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C0F274-F438-4F19-B07F-57CDCB1B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F3B52-0AA8-40C0-91CF-8DC7DB53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D41A8F-A276-4546-82F3-117E4AF5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98FEC-F281-4DE2-98A8-1D328CC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4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51A38-9A88-477D-8A00-F7FA005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8ABEBD0-C8BB-4FFB-B904-81AB2F9D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7786CF-70BF-48AA-A7A9-6C775B568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CBDE8-91B6-49BC-B57F-E7EB644E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06F47A-FCE6-41BA-B2AC-9A86494B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6A9048-A711-4E7B-9DC4-54F8A0E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7FD0092-559F-4A91-8CF3-650908F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C981-E18E-4872-BACB-E256DD5ED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047E1E-EC4B-4026-BEF7-839E6FF7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40FD4-0554-4CB4-8144-C09265FE0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919C5-7CCB-477E-A232-4EA9A4AE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RISC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23C15F96-FCEA-48D3-A757-257E821E67D2}"/>
              </a:ext>
            </a:extLst>
          </p:cNvPr>
          <p:cNvSpPr txBox="1"/>
          <p:nvPr/>
        </p:nvSpPr>
        <p:spPr>
          <a:xfrm>
            <a:off x="771786" y="1059992"/>
            <a:ext cx="8095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ARM</a:t>
            </a:r>
            <a:r>
              <a:rPr lang="zh-CN" altLang="en-US"/>
              <a:t>芯片属于精简指令集计算机</a:t>
            </a:r>
            <a:r>
              <a:rPr lang="en-US" altLang="zh-CN"/>
              <a:t>(RISC</a:t>
            </a:r>
            <a:r>
              <a:rPr lang="zh-CN" altLang="en-US"/>
              <a:t>：</a:t>
            </a:r>
            <a:r>
              <a:rPr lang="en-US" altLang="zh-CN"/>
              <a:t>Reduced Instruction Set Computing)</a:t>
            </a:r>
            <a:r>
              <a:rPr lang="zh-CN" altLang="en-US"/>
              <a:t>，它所用的指令比较简单，有如下特点：</a:t>
            </a:r>
          </a:p>
          <a:p>
            <a:r>
              <a:rPr lang="zh-CN" altLang="en-US"/>
              <a:t>① 对内存只有读、写指令</a:t>
            </a:r>
          </a:p>
          <a:p>
            <a:r>
              <a:rPr lang="zh-CN" altLang="en-US"/>
              <a:t>② 对于数据的运算是在</a:t>
            </a:r>
            <a:r>
              <a:rPr lang="en-US" altLang="zh-CN"/>
              <a:t>CPU</a:t>
            </a:r>
            <a:r>
              <a:rPr lang="zh-CN" altLang="en-US"/>
              <a:t>内部实现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1ABF74-A90B-4E4D-A255-F4A4872AC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903" y="3042009"/>
            <a:ext cx="3839973" cy="3111602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E60F89F-59FF-42F8-B834-9AE6921637C9}"/>
              </a:ext>
            </a:extLst>
          </p:cNvPr>
          <p:cNvSpPr txBox="1"/>
          <p:nvPr/>
        </p:nvSpPr>
        <p:spPr>
          <a:xfrm>
            <a:off x="771786" y="2551837"/>
            <a:ext cx="8095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对于左图所示的乘法运算</a:t>
            </a:r>
            <a:r>
              <a:rPr lang="en-US" altLang="zh-CN"/>
              <a:t>a = a * b</a:t>
            </a:r>
            <a:r>
              <a:rPr lang="zh-CN" altLang="en-US"/>
              <a:t>，</a:t>
            </a:r>
            <a:endParaRPr lang="en-US" altLang="zh-CN"/>
          </a:p>
          <a:p>
            <a:r>
              <a:rPr lang="zh-CN" altLang="en-US"/>
              <a:t>在</a:t>
            </a:r>
            <a:r>
              <a:rPr lang="en-US" altLang="zh-CN"/>
              <a:t>RISC</a:t>
            </a:r>
            <a:r>
              <a:rPr lang="zh-CN" altLang="en-US"/>
              <a:t>中要使用</a:t>
            </a:r>
            <a:r>
              <a:rPr lang="en-US" altLang="zh-CN"/>
              <a:t>4</a:t>
            </a:r>
            <a:r>
              <a:rPr lang="zh-CN" altLang="en-US"/>
              <a:t>条汇编指令：</a:t>
            </a:r>
            <a:endParaRPr lang="en-US" altLang="zh-CN"/>
          </a:p>
          <a:p>
            <a:r>
              <a:rPr lang="zh-CN" altLang="en-US"/>
              <a:t>① 读内存</a:t>
            </a:r>
            <a:r>
              <a:rPr lang="en-US" altLang="zh-CN"/>
              <a:t>a</a:t>
            </a:r>
          </a:p>
          <a:p>
            <a:r>
              <a:rPr lang="zh-CN" altLang="en-US"/>
              <a:t>② 读内存</a:t>
            </a:r>
            <a:r>
              <a:rPr lang="en-US" altLang="zh-CN"/>
              <a:t>b</a:t>
            </a:r>
          </a:p>
          <a:p>
            <a:r>
              <a:rPr lang="zh-CN" altLang="en-US"/>
              <a:t>③ 计算</a:t>
            </a:r>
            <a:r>
              <a:rPr lang="en-US" altLang="zh-CN"/>
              <a:t>a*b</a:t>
            </a:r>
          </a:p>
          <a:p>
            <a:r>
              <a:rPr lang="zh-CN" altLang="en-US"/>
              <a:t>④ 把结果写入内存</a:t>
            </a:r>
            <a:endParaRPr lang="en-US" altLang="zh-CN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89F94CB-B3C2-48D9-A3AF-37451E51B62E}"/>
              </a:ext>
            </a:extLst>
          </p:cNvPr>
          <p:cNvSpPr txBox="1"/>
          <p:nvPr/>
        </p:nvSpPr>
        <p:spPr>
          <a:xfrm>
            <a:off x="771785" y="4597679"/>
            <a:ext cx="8095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注意：</a:t>
            </a:r>
            <a:endParaRPr lang="en-US" altLang="zh-CN"/>
          </a:p>
          <a:p>
            <a:r>
              <a:rPr lang="zh-CN" altLang="en-US"/>
              <a:t>所有的数据都是在</a:t>
            </a:r>
            <a:r>
              <a:rPr lang="en-US" altLang="zh-CN"/>
              <a:t>CPU</a:t>
            </a:r>
            <a:r>
              <a:rPr lang="zh-CN" altLang="en-US"/>
              <a:t>内部处理的！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686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数据处理指令简介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B920077-7F69-4671-98AE-51839668EE9E}"/>
              </a:ext>
            </a:extLst>
          </p:cNvPr>
          <p:cNvSpPr txBox="1"/>
          <p:nvPr/>
        </p:nvSpPr>
        <p:spPr>
          <a:xfrm>
            <a:off x="671117" y="985889"/>
            <a:ext cx="1055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参考</a:t>
            </a:r>
            <a:r>
              <a:rPr lang="en-US" altLang="zh-CN"/>
              <a:t>《DEN0013D_cortex_a_series_PG.pdf》P70</a:t>
            </a:r>
            <a:r>
              <a:rPr lang="zh-CN" altLang="en-US"/>
              <a:t>、</a:t>
            </a:r>
            <a:r>
              <a:rPr lang="en-US" altLang="zh-CN"/>
              <a:t>《ARM Cortex-M3</a:t>
            </a:r>
            <a:r>
              <a:rPr lang="zh-CN" altLang="en-US"/>
              <a:t>与</a:t>
            </a:r>
            <a:r>
              <a:rPr lang="en-US" altLang="zh-CN"/>
              <a:t>Cortex-M4</a:t>
            </a:r>
            <a:r>
              <a:rPr lang="zh-CN" altLang="en-US"/>
              <a:t>权威指南</a:t>
            </a:r>
            <a:r>
              <a:rPr lang="en-US" altLang="zh-CN"/>
              <a:t>.pdf》</a:t>
            </a:r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章</a:t>
            </a:r>
            <a:endParaRPr lang="en-US" altLang="zh-CN"/>
          </a:p>
          <a:p>
            <a:r>
              <a:rPr lang="zh-CN" altLang="en-US"/>
              <a:t>以“数据处理”指令为例，</a:t>
            </a:r>
            <a:r>
              <a:rPr lang="en-US" altLang="zh-CN"/>
              <a:t>UAL</a:t>
            </a:r>
            <a:r>
              <a:rPr lang="zh-CN" altLang="en-US"/>
              <a:t>汇编格式为：</a:t>
            </a:r>
            <a:endParaRPr lang="en-US" altLang="zh-CN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0991F2B-2839-4F17-9E25-ACC82FC9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208" y="1549602"/>
            <a:ext cx="4790476" cy="43809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99863DD2-F477-48D8-A89F-705DC030978F}"/>
              </a:ext>
            </a:extLst>
          </p:cNvPr>
          <p:cNvSpPr txBox="1"/>
          <p:nvPr/>
        </p:nvSpPr>
        <p:spPr>
          <a:xfrm>
            <a:off x="671117" y="2043411"/>
            <a:ext cx="616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Operation</a:t>
            </a:r>
            <a:r>
              <a:rPr lang="zh-CN" altLang="en-US"/>
              <a:t>表示各类汇编指令，比如</a:t>
            </a:r>
            <a:r>
              <a:rPr lang="en-US" altLang="zh-CN"/>
              <a:t>ADD</a:t>
            </a:r>
            <a:r>
              <a:rPr lang="zh-CN" altLang="en-US"/>
              <a:t>、</a:t>
            </a:r>
            <a:r>
              <a:rPr lang="en-US" altLang="zh-CN"/>
              <a:t>MOV</a:t>
            </a:r>
            <a:r>
              <a:rPr lang="zh-CN" altLang="en-US"/>
              <a:t>；如下图：</a:t>
            </a:r>
            <a:endParaRPr lang="en-US" altLang="zh-CN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F5ED0EC-2DC9-4795-9208-BC9E43302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02" y="2468457"/>
            <a:ext cx="2913370" cy="429516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845E2E2-F6D8-4678-9C32-C1AEE3FD5D80}"/>
              </a:ext>
            </a:extLst>
          </p:cNvPr>
          <p:cNvSpPr txBox="1"/>
          <p:nvPr/>
        </p:nvSpPr>
        <p:spPr>
          <a:xfrm>
            <a:off x="7442431" y="2043411"/>
            <a:ext cx="4196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cond</a:t>
            </a:r>
            <a:r>
              <a:rPr lang="zh-CN" altLang="en-US"/>
              <a:t>有多种取值，如下：</a:t>
            </a:r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263C238-EA3F-4861-AE0F-0BB8176C4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435" y="2551409"/>
            <a:ext cx="1652736" cy="412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6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练习几条数据处理指令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B920077-7F69-4671-98AE-51839668EE9E}"/>
              </a:ext>
            </a:extLst>
          </p:cNvPr>
          <p:cNvSpPr txBox="1"/>
          <p:nvPr/>
        </p:nvSpPr>
        <p:spPr>
          <a:xfrm>
            <a:off x="671117" y="927166"/>
            <a:ext cx="105533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/>
              <a:t>加法指令</a:t>
            </a:r>
            <a:r>
              <a:rPr lang="en-US" altLang="zh-CN"/>
              <a:t>ADD</a:t>
            </a:r>
            <a:r>
              <a:rPr lang="zh-CN" altLang="en-US"/>
              <a:t>：</a:t>
            </a:r>
            <a:endParaRPr lang="en-US" altLang="zh-CN"/>
          </a:p>
          <a:p>
            <a:r>
              <a:rPr lang="en-US" altLang="zh-CN"/>
              <a:t>      ADD  R1, R2, R3         ; R1 = R2 + R3</a:t>
            </a:r>
          </a:p>
          <a:p>
            <a:r>
              <a:rPr lang="en-US" altLang="zh-CN"/>
              <a:t>      ADD  R1, R2, #0x12   ; R1 = R2 + 0x12</a:t>
            </a:r>
          </a:p>
          <a:p>
            <a:endParaRPr lang="en-US" altLang="zh-CN"/>
          </a:p>
          <a:p>
            <a:r>
              <a:rPr lang="en-US" altLang="zh-CN"/>
              <a:t>2. </a:t>
            </a:r>
            <a:r>
              <a:rPr lang="zh-CN" altLang="en-US"/>
              <a:t>减法指令</a:t>
            </a:r>
            <a:r>
              <a:rPr lang="en-US" altLang="zh-CN"/>
              <a:t>SUB:</a:t>
            </a:r>
          </a:p>
          <a:p>
            <a:r>
              <a:rPr lang="en-US" altLang="zh-CN"/>
              <a:t>      SUB  R1, R2, R3         ; R1 = R2 - R3</a:t>
            </a:r>
          </a:p>
          <a:p>
            <a:r>
              <a:rPr lang="en-US" altLang="zh-CN"/>
              <a:t>      SUB  R1, R2, #0x12   ; R1 = R2 - 0x12</a:t>
            </a:r>
          </a:p>
          <a:p>
            <a:endParaRPr lang="en-US" altLang="zh-CN"/>
          </a:p>
          <a:p>
            <a:r>
              <a:rPr lang="en-US" altLang="zh-CN"/>
              <a:t>3. </a:t>
            </a:r>
            <a:r>
              <a:rPr lang="zh-CN" altLang="en-US"/>
              <a:t>位操作：</a:t>
            </a:r>
            <a:endParaRPr lang="en-US" altLang="zh-CN"/>
          </a:p>
          <a:p>
            <a:r>
              <a:rPr lang="en-US" altLang="zh-CN"/>
              <a:t>     ;  VisUAL</a:t>
            </a:r>
            <a:r>
              <a:rPr lang="zh-CN" altLang="en-US"/>
              <a:t>里不支持</a:t>
            </a:r>
            <a:r>
              <a:rPr lang="en-US" altLang="zh-CN"/>
              <a:t>(1&lt;&lt;4)</a:t>
            </a:r>
            <a:r>
              <a:rPr lang="zh-CN" altLang="en-US"/>
              <a:t>这样的写法，写成：</a:t>
            </a:r>
            <a:r>
              <a:rPr lang="en-US" altLang="zh-CN"/>
              <a:t>0x10</a:t>
            </a:r>
          </a:p>
          <a:p>
            <a:r>
              <a:rPr lang="en-US" altLang="zh-CN"/>
              <a:t>      AND R1, R2, #(1&lt;&lt;4)   ;  </a:t>
            </a:r>
            <a:r>
              <a:rPr lang="zh-CN" altLang="en-US"/>
              <a:t>位与，</a:t>
            </a:r>
            <a:r>
              <a:rPr lang="en-US" altLang="zh-CN"/>
              <a:t>R1 = R2 &amp; (1&lt;&lt;4)</a:t>
            </a:r>
          </a:p>
          <a:p>
            <a:r>
              <a:rPr lang="en-US" altLang="zh-CN"/>
              <a:t>      AND  R1, R2, R3           ; </a:t>
            </a:r>
            <a:r>
              <a:rPr lang="zh-CN" altLang="en-US"/>
              <a:t>位与，</a:t>
            </a:r>
            <a:r>
              <a:rPr lang="en-US" altLang="zh-CN"/>
              <a:t>R1 = R2 &amp; R3</a:t>
            </a:r>
          </a:p>
          <a:p>
            <a:r>
              <a:rPr lang="en-US" altLang="zh-CN"/>
              <a:t>      BIC  R1, R2, #(1&lt;&lt;4)    ; </a:t>
            </a:r>
            <a:r>
              <a:rPr lang="zh-CN" altLang="en-US"/>
              <a:t>清除某位，</a:t>
            </a:r>
            <a:r>
              <a:rPr lang="en-US" altLang="zh-CN"/>
              <a:t>R1 = R2 &amp; ~(1&lt;&lt;4)</a:t>
            </a:r>
          </a:p>
          <a:p>
            <a:r>
              <a:rPr lang="en-US" altLang="zh-CN"/>
              <a:t>      BIC  R1, R2, R3             ; </a:t>
            </a:r>
            <a:r>
              <a:rPr lang="zh-CN" altLang="en-US"/>
              <a:t>清除某位，</a:t>
            </a:r>
            <a:r>
              <a:rPr lang="en-US" altLang="zh-CN"/>
              <a:t>R1 = R2 &amp; ~R3</a:t>
            </a:r>
          </a:p>
          <a:p>
            <a:r>
              <a:rPr lang="en-US" altLang="zh-CN"/>
              <a:t>      ORR   R1, R2, R3</a:t>
            </a:r>
          </a:p>
          <a:p>
            <a:endParaRPr lang="en-US" altLang="zh-CN"/>
          </a:p>
          <a:p>
            <a:r>
              <a:rPr lang="en-US" altLang="zh-CN"/>
              <a:t>4. </a:t>
            </a:r>
            <a:r>
              <a:rPr lang="zh-CN" altLang="en-US"/>
              <a:t>比较：</a:t>
            </a:r>
            <a:endParaRPr lang="en-US" altLang="zh-CN"/>
          </a:p>
          <a:p>
            <a:r>
              <a:rPr lang="en-US" altLang="zh-CN"/>
              <a:t>    CMP R0, R1                ;  </a:t>
            </a:r>
            <a:r>
              <a:rPr lang="zh-CN" altLang="en-US"/>
              <a:t>比较</a:t>
            </a:r>
            <a:r>
              <a:rPr lang="en-US" altLang="zh-CN"/>
              <a:t>R0-R1</a:t>
            </a:r>
            <a:r>
              <a:rPr lang="zh-CN" altLang="en-US"/>
              <a:t>的结果</a:t>
            </a:r>
            <a:endParaRPr lang="en-US" altLang="zh-CN"/>
          </a:p>
          <a:p>
            <a:r>
              <a:rPr lang="en-US" altLang="zh-CN"/>
              <a:t>    CMP R0, #0x12            ; </a:t>
            </a:r>
            <a:r>
              <a:rPr lang="zh-CN" altLang="en-US"/>
              <a:t>比较</a:t>
            </a:r>
            <a:r>
              <a:rPr lang="en-US" altLang="zh-CN"/>
              <a:t>R0-0x12</a:t>
            </a:r>
            <a:r>
              <a:rPr lang="zh-CN" altLang="en-US"/>
              <a:t>的结果</a:t>
            </a:r>
            <a:endParaRPr lang="en-US" altLang="zh-CN"/>
          </a:p>
          <a:p>
            <a:r>
              <a:rPr lang="en-US" altLang="zh-CN"/>
              <a:t>    TST  R0, R1                 ;  </a:t>
            </a:r>
            <a:r>
              <a:rPr lang="zh-CN" altLang="en-US"/>
              <a:t>测试 </a:t>
            </a:r>
            <a:r>
              <a:rPr lang="en-US" altLang="zh-CN"/>
              <a:t>R0 &amp; R1</a:t>
            </a:r>
            <a:r>
              <a:rPr lang="zh-CN" altLang="en-US"/>
              <a:t>的结果</a:t>
            </a:r>
            <a:endParaRPr lang="en-US" altLang="zh-CN"/>
          </a:p>
          <a:p>
            <a:r>
              <a:rPr lang="en-US" altLang="zh-CN"/>
              <a:t>    TST  R0, #(1&lt;&lt;4)        ;  </a:t>
            </a:r>
            <a:r>
              <a:rPr lang="zh-CN" altLang="en-US"/>
              <a:t>测试 </a:t>
            </a:r>
            <a:r>
              <a:rPr lang="en-US" altLang="zh-CN"/>
              <a:t>R0 &amp; (1&lt;&lt;4)</a:t>
            </a:r>
            <a:r>
              <a:rPr lang="zh-CN" altLang="en-US"/>
              <a:t>的结果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819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程序状态寄存器中的位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9D6BF64D-C89F-43F0-A0DB-F4F4F74A3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84" y="1340406"/>
            <a:ext cx="6389617" cy="2560562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8369AEB4-B8B4-4EB8-B23F-0F39D8031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784" y="925809"/>
            <a:ext cx="2087565" cy="521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9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</TotalTime>
  <Words>408</Words>
  <Application>Microsoft Office PowerPoint</Application>
  <PresentationFormat>宽屏</PresentationFormat>
  <Paragraphs>40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方正正纤黑简体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韦 东山</dc:creator>
  <cp:lastModifiedBy>韦 东山</cp:lastModifiedBy>
  <cp:revision>449</cp:revision>
  <dcterms:created xsi:type="dcterms:W3CDTF">2020-09-12T05:08:37Z</dcterms:created>
  <dcterms:modified xsi:type="dcterms:W3CDTF">2020-10-12T03:08:45Z</dcterms:modified>
</cp:coreProperties>
</file>