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73" r:id="rId3"/>
    <p:sldId id="281" r:id="rId4"/>
    <p:sldId id="282" r:id="rId5"/>
    <p:sldId id="283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2D96FD-8665-48AF-B463-16B7C4F64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5F73C4A-0E69-43F6-A0B5-A87254335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7C0E1A-59AF-4C59-A4F3-3192E6BDE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110C17-0059-4C4B-B075-1DF442BD5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0F03F6-D25C-4AD9-AD2F-776327C13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877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46FF8B-CA01-4354-9733-310678508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9DCB7D1-9A40-4D0F-80F1-40954E6B6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7F2FAD-CEC7-4DCB-A401-CA07D412C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C17103-B3B8-49A0-AF58-8DC316145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DD35DC-861F-4716-9D08-F9F545466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31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0D5C554-7625-4C6B-833B-84AAA0776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CC3A8CF-FFC8-4984-A7FC-5B19F02EB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BDAAC3-C192-462E-9FA7-D08B37FA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364385-755A-4DBA-8086-1D876B90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5A1ED1-5017-43A7-A974-1CAB5B2A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80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52FC70-47D0-477B-A5BE-588942E72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B120FE-A05C-4102-BC00-7397A738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7951F0-87FC-4E4C-A177-6769B74E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489217-8F9E-4F89-B306-46070FA29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8C7D22-ACF0-4E81-9399-2748DB6B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46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0C870E-AA8B-4A0D-B3EA-81CC7C2E7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EF57917-0396-4589-86B4-F822F6128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816079-9AB8-4D2C-A415-11E89327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7414A0-927D-4099-8EEF-30BF7C701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262CC4-CF9B-49FA-9450-64A688D07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774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1845B1-D53F-4A5E-A243-B92E57A5C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578D97-71E9-4B18-A0A1-504E5DA4B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F8A197-4E20-49DD-B5E3-4E6E34AD3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EEE1DA-8BF4-4DB1-802E-889927C83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6E13F9D-469F-44DC-89B8-11543791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2717FA-9224-4CE6-AA87-EA5CCFBB2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629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D64B1E-FF27-4B2F-AE63-1D5929D2E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03392ED-52E3-438B-B7EE-47AA64FA5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99CC8E9-75B2-451E-99DD-A45013670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0EB42CF-2EC7-499C-BA0B-B840C72F2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7C28EC9-10A0-49E2-AC85-16D348B038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3A9B581-D1DC-439D-87D7-5463AE0E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0671530-75CE-4400-B3A4-7D6AB3B7B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C5EAB22-A6CF-471C-BDA3-A7A2FABA9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22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593472-16BA-4D8C-A338-691637D53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F561952-35F8-4999-B3A3-EDB0659A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A8A5BDA-D35D-4A70-B1C7-5FA3E9009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5CFB8A2-AFB8-4F0A-9728-813D6E37D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298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CBFAF90-652F-46F6-9800-711924F37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EABC03F-AE4B-46BC-9281-5CDC47B74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0AF69F6-06F5-4EE6-B7F7-31E0F9859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488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1BB329-2E6C-4F7E-B474-84A1E7A1F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EFDC8B-7B51-4A62-8718-CFBDE5D70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EC0F274-F438-4F19-B07F-57CDCB1BE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EF3B52-0AA8-40C0-91CF-8DC7DB53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D41A8F-A276-4546-82F3-117E4AF5A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E98FEC-F281-4DE2-98A8-1D328CC4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547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651A38-9A88-477D-8A00-F7FA005E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8ABEBD0-C8BB-4FFB-B904-81AB2F9DF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07786CF-70BF-48AA-A7A9-6C775B568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ACBDE8-91B6-49BC-B57F-E7EB644E2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806F47A-FCE6-41BA-B2AC-9A86494B0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6A9048-A711-4E7B-9DC4-54F8A0EEC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82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7FD0092-559F-4A91-8CF3-650908F8F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2AC981-E18E-4872-BACB-E256DD5ED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047E1E-EC4B-4026-BEF7-839E6FF7D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F05F-4573-4368-8474-EAA88FD2E330}" type="datetimeFigureOut">
              <a:rPr lang="zh-CN" altLang="en-US" smtClean="0"/>
              <a:t>2020/10/12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A40FD4-0554-4CB4-8144-C09265FE0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0919C5-7CCB-477E-A232-4EA9A4AE8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35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RISC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23C15F96-FCEA-48D3-A757-257E821E67D2}"/>
              </a:ext>
            </a:extLst>
          </p:cNvPr>
          <p:cNvSpPr txBox="1"/>
          <p:nvPr/>
        </p:nvSpPr>
        <p:spPr>
          <a:xfrm>
            <a:off x="771786" y="1059992"/>
            <a:ext cx="80953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ARM</a:t>
            </a:r>
            <a:r>
              <a:rPr lang="zh-CN" altLang="en-US"/>
              <a:t>芯片属于精简指令集计算机</a:t>
            </a:r>
            <a:r>
              <a:rPr lang="en-US" altLang="zh-CN"/>
              <a:t>(RISC</a:t>
            </a:r>
            <a:r>
              <a:rPr lang="zh-CN" altLang="en-US"/>
              <a:t>：</a:t>
            </a:r>
            <a:r>
              <a:rPr lang="en-US" altLang="zh-CN"/>
              <a:t>Reduced Instruction Set Computing)</a:t>
            </a:r>
            <a:r>
              <a:rPr lang="zh-CN" altLang="en-US"/>
              <a:t>，它所用的指令比较简单，有如下特点：</a:t>
            </a:r>
          </a:p>
          <a:p>
            <a:r>
              <a:rPr lang="zh-CN" altLang="en-US"/>
              <a:t>① 对内存只有读、写指令</a:t>
            </a:r>
          </a:p>
          <a:p>
            <a:r>
              <a:rPr lang="zh-CN" altLang="en-US"/>
              <a:t>② 对于数据的运算是在</a:t>
            </a:r>
            <a:r>
              <a:rPr lang="en-US" altLang="zh-CN"/>
              <a:t>CPU</a:t>
            </a:r>
            <a:r>
              <a:rPr lang="zh-CN" altLang="en-US"/>
              <a:t>内部实现</a:t>
            </a:r>
          </a:p>
          <a:p>
            <a:r>
              <a:rPr lang="zh-CN" altLang="en-US"/>
              <a:t>③ 怎么实现函数？怎么调用函数？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B1ABF74-A90B-4E4D-A255-F4A4872AC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2903" y="3042009"/>
            <a:ext cx="3839973" cy="311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00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跳转指令简介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23C15F96-FCEA-48D3-A757-257E821E67D2}"/>
              </a:ext>
            </a:extLst>
          </p:cNvPr>
          <p:cNvSpPr txBox="1"/>
          <p:nvPr/>
        </p:nvSpPr>
        <p:spPr>
          <a:xfrm>
            <a:off x="771786" y="1059992"/>
            <a:ext cx="97228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C</a:t>
            </a:r>
            <a:r>
              <a:rPr lang="zh-CN" altLang="en-US"/>
              <a:t>程序中，函数</a:t>
            </a:r>
            <a:r>
              <a:rPr lang="en-US" altLang="zh-CN"/>
              <a:t>A</a:t>
            </a:r>
            <a:r>
              <a:rPr lang="zh-CN" altLang="en-US"/>
              <a:t>调用函数</a:t>
            </a:r>
            <a:r>
              <a:rPr lang="en-US" altLang="zh-CN"/>
              <a:t>B</a:t>
            </a:r>
            <a:r>
              <a:rPr lang="zh-CN" altLang="en-US"/>
              <a:t>的实质是什么？</a:t>
            </a:r>
            <a:endParaRPr lang="en-US" altLang="zh-CN"/>
          </a:p>
          <a:p>
            <a:r>
              <a:rPr lang="en-US" altLang="zh-CN"/>
              <a:t>void   A()</a:t>
            </a:r>
          </a:p>
          <a:p>
            <a:r>
              <a:rPr lang="en-US" altLang="zh-CN"/>
              <a:t>{</a:t>
            </a:r>
          </a:p>
          <a:p>
            <a:r>
              <a:rPr lang="en-US" altLang="zh-CN"/>
              <a:t>      int a = 10;</a:t>
            </a:r>
          </a:p>
          <a:p>
            <a:r>
              <a:rPr lang="en-US" altLang="zh-CN"/>
              <a:t>      B(a);</a:t>
            </a:r>
          </a:p>
          <a:p>
            <a:r>
              <a:rPr lang="en-US" altLang="zh-CN"/>
              <a:t>      printf(“ok”);</a:t>
            </a:r>
          </a:p>
          <a:p>
            <a:r>
              <a:rPr lang="en-US" altLang="zh-CN"/>
              <a:t>}</a:t>
            </a:r>
          </a:p>
          <a:p>
            <a:r>
              <a:rPr lang="zh-CN" altLang="en-US"/>
              <a:t>实质是：跳转去执行函数</a:t>
            </a:r>
            <a:r>
              <a:rPr lang="en-US" altLang="zh-CN"/>
              <a:t>B</a:t>
            </a:r>
            <a:r>
              <a:rPr lang="zh-CN" altLang="en-US"/>
              <a:t>的代码，函数</a:t>
            </a:r>
            <a:r>
              <a:rPr lang="en-US" altLang="zh-CN"/>
              <a:t>B</a:t>
            </a:r>
            <a:r>
              <a:rPr lang="zh-CN" altLang="en-US"/>
              <a:t>执行完后，还要回到函数</a:t>
            </a:r>
            <a:r>
              <a:rPr lang="en-US" altLang="zh-CN"/>
              <a:t>A</a:t>
            </a:r>
            <a:r>
              <a:rPr lang="zh-CN" altLang="en-US"/>
              <a:t>继续执行后面的代码。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对应的汇编指令就是跳转指令。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6865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分支</a:t>
              </a:r>
              <a:r>
                <a:rPr lang="en-US" altLang="zh-CN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/</a:t>
              </a:r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跳转指令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ACF3A3EA-573B-4BCF-AE7A-AC2A0A1FC871}"/>
              </a:ext>
            </a:extLst>
          </p:cNvPr>
          <p:cNvSpPr txBox="1"/>
          <p:nvPr/>
        </p:nvSpPr>
        <p:spPr>
          <a:xfrm>
            <a:off x="614715" y="985889"/>
            <a:ext cx="11186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参考</a:t>
            </a:r>
            <a:r>
              <a:rPr lang="en-US" altLang="zh-CN"/>
              <a:t>《DEN0013D_cortex_a_series_PG.pdf》P327</a:t>
            </a:r>
            <a:r>
              <a:rPr lang="zh-CN" altLang="en-US"/>
              <a:t>、</a:t>
            </a:r>
            <a:r>
              <a:rPr lang="en-US" altLang="zh-CN"/>
              <a:t>P328</a:t>
            </a:r>
            <a:r>
              <a:rPr lang="zh-CN" altLang="en-US"/>
              <a:t>、</a:t>
            </a:r>
            <a:r>
              <a:rPr lang="en-US" altLang="zh-CN"/>
              <a:t>P329</a:t>
            </a:r>
          </a:p>
          <a:p>
            <a:r>
              <a:rPr lang="zh-CN" altLang="en-US"/>
              <a:t>核心指令是</a:t>
            </a:r>
            <a:r>
              <a:rPr lang="en-US" altLang="zh-CN"/>
              <a:t>B</a:t>
            </a:r>
            <a:r>
              <a:rPr lang="zh-CN" altLang="en-US"/>
              <a:t>、</a:t>
            </a:r>
            <a:r>
              <a:rPr lang="en-US" altLang="zh-CN"/>
              <a:t>BL</a:t>
            </a:r>
            <a:r>
              <a:rPr lang="zh-CN" altLang="en-US"/>
              <a:t>：</a:t>
            </a:r>
            <a:endParaRPr lang="en-US" altLang="zh-CN"/>
          </a:p>
          <a:p>
            <a:r>
              <a:rPr lang="en-US" altLang="zh-CN"/>
              <a:t>B</a:t>
            </a:r>
            <a:r>
              <a:rPr lang="zh-CN" altLang="en-US"/>
              <a:t>：</a:t>
            </a:r>
            <a:r>
              <a:rPr lang="en-US" altLang="zh-CN"/>
              <a:t>Branch</a:t>
            </a:r>
            <a:r>
              <a:rPr lang="zh-CN" altLang="en-US"/>
              <a:t>，跳转</a:t>
            </a:r>
            <a:endParaRPr lang="en-US" altLang="zh-CN"/>
          </a:p>
          <a:p>
            <a:r>
              <a:rPr lang="en-US" altLang="zh-CN"/>
              <a:t>BL</a:t>
            </a:r>
            <a:r>
              <a:rPr lang="zh-CN" altLang="en-US"/>
              <a:t>：</a:t>
            </a:r>
            <a:r>
              <a:rPr lang="en-US" altLang="zh-CN"/>
              <a:t>Branch with Link</a:t>
            </a:r>
            <a:r>
              <a:rPr lang="zh-CN" altLang="en-US"/>
              <a:t>，跳转前先把返回地址保持在</a:t>
            </a:r>
            <a:r>
              <a:rPr lang="en-US" altLang="zh-CN"/>
              <a:t>LR</a:t>
            </a:r>
            <a:r>
              <a:rPr lang="zh-CN" altLang="en-US"/>
              <a:t>寄存器中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BX</a:t>
            </a:r>
            <a:r>
              <a:rPr lang="zh-CN" altLang="en-US"/>
              <a:t>：</a:t>
            </a:r>
            <a:r>
              <a:rPr lang="en-US" altLang="zh-CN"/>
              <a:t>Branch and eXchange</a:t>
            </a:r>
            <a:r>
              <a:rPr lang="zh-CN" altLang="en-US"/>
              <a:t>，根据跳转地址的</a:t>
            </a:r>
            <a:r>
              <a:rPr lang="en-US" altLang="zh-CN"/>
              <a:t>BIT0</a:t>
            </a:r>
            <a:r>
              <a:rPr lang="zh-CN" altLang="en-US"/>
              <a:t>切换为</a:t>
            </a:r>
            <a:r>
              <a:rPr lang="en-US" altLang="zh-CN"/>
              <a:t>ARM</a:t>
            </a:r>
            <a:r>
              <a:rPr lang="zh-CN" altLang="en-US"/>
              <a:t>或</a:t>
            </a:r>
            <a:r>
              <a:rPr lang="en-US" altLang="zh-CN"/>
              <a:t>Thumb</a:t>
            </a:r>
            <a:r>
              <a:rPr lang="zh-CN" altLang="en-US"/>
              <a:t>状态</a:t>
            </a:r>
            <a:r>
              <a:rPr lang="en-US" altLang="zh-CN"/>
              <a:t>(0</a:t>
            </a:r>
            <a:r>
              <a:rPr lang="zh-CN" altLang="en-US"/>
              <a:t>：</a:t>
            </a:r>
            <a:r>
              <a:rPr lang="en-US" altLang="zh-CN"/>
              <a:t>ARM</a:t>
            </a:r>
            <a:r>
              <a:rPr lang="zh-CN" altLang="en-US"/>
              <a:t>状态，</a:t>
            </a:r>
            <a:r>
              <a:rPr lang="en-US" altLang="zh-CN"/>
              <a:t>1</a:t>
            </a:r>
            <a:r>
              <a:rPr lang="zh-CN" altLang="en-US"/>
              <a:t>：</a:t>
            </a:r>
            <a:r>
              <a:rPr lang="en-US" altLang="zh-CN"/>
              <a:t>Thumb</a:t>
            </a:r>
            <a:r>
              <a:rPr lang="zh-CN" altLang="en-US"/>
              <a:t>状态</a:t>
            </a:r>
            <a:r>
              <a:rPr lang="en-US" altLang="zh-CN"/>
              <a:t>)</a:t>
            </a:r>
            <a:br>
              <a:rPr lang="en-US" altLang="zh-CN"/>
            </a:br>
            <a:r>
              <a:rPr lang="en-US" altLang="zh-CN"/>
              <a:t>BLX</a:t>
            </a:r>
            <a:r>
              <a:rPr lang="zh-CN" altLang="en-US"/>
              <a:t>：</a:t>
            </a:r>
            <a:r>
              <a:rPr lang="en-US" altLang="zh-CN"/>
              <a:t>Branch with Link and eXchange </a:t>
            </a:r>
          </a:p>
          <a:p>
            <a:r>
              <a:rPr lang="zh-CN" altLang="en-US"/>
              <a:t>         根据跳转地址的</a:t>
            </a:r>
            <a:r>
              <a:rPr lang="en-US" altLang="zh-CN"/>
              <a:t>BIT0</a:t>
            </a:r>
            <a:r>
              <a:rPr lang="zh-CN" altLang="en-US"/>
              <a:t>切换为</a:t>
            </a:r>
            <a:r>
              <a:rPr lang="en-US" altLang="zh-CN"/>
              <a:t>ARM</a:t>
            </a:r>
            <a:r>
              <a:rPr lang="zh-CN" altLang="en-US"/>
              <a:t>或</a:t>
            </a:r>
            <a:r>
              <a:rPr lang="en-US" altLang="zh-CN"/>
              <a:t>Thumb</a:t>
            </a:r>
            <a:r>
              <a:rPr lang="zh-CN" altLang="en-US"/>
              <a:t>状态</a:t>
            </a:r>
            <a:r>
              <a:rPr lang="en-US" altLang="zh-CN"/>
              <a:t>(0</a:t>
            </a:r>
            <a:r>
              <a:rPr lang="zh-CN" altLang="en-US"/>
              <a:t>：</a:t>
            </a:r>
            <a:r>
              <a:rPr lang="en-US" altLang="zh-CN"/>
              <a:t>ARM</a:t>
            </a:r>
            <a:r>
              <a:rPr lang="zh-CN" altLang="en-US"/>
              <a:t>状态，</a:t>
            </a:r>
            <a:r>
              <a:rPr lang="en-US" altLang="zh-CN"/>
              <a:t>1</a:t>
            </a:r>
            <a:r>
              <a:rPr lang="zh-CN" altLang="en-US"/>
              <a:t>：</a:t>
            </a:r>
            <a:r>
              <a:rPr lang="en-US" altLang="zh-CN"/>
              <a:t>Thumb</a:t>
            </a:r>
            <a:r>
              <a:rPr lang="zh-CN" altLang="en-US"/>
              <a:t>状态</a:t>
            </a:r>
            <a:r>
              <a:rPr lang="en-US" altLang="zh-CN"/>
              <a:t>)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8848E7F5-902F-4A1B-86E8-F03DB72BB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715" y="3447801"/>
            <a:ext cx="5047619" cy="1028571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AC01B6CC-39D6-478A-9D10-2821176B5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9113" y="3447801"/>
            <a:ext cx="2009524" cy="86666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767EE9B-6E20-4524-A8DE-629B742A5B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715" y="4762500"/>
            <a:ext cx="3695700" cy="169545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C7D7628-04EB-462F-AF0A-69966774E8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9113" y="4762500"/>
            <a:ext cx="37719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70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练习几条跳转指令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ACF3A3EA-573B-4BCF-AE7A-AC2A0A1FC871}"/>
              </a:ext>
            </a:extLst>
          </p:cNvPr>
          <p:cNvSpPr txBox="1"/>
          <p:nvPr/>
        </p:nvSpPr>
        <p:spPr>
          <a:xfrm>
            <a:off x="614715" y="985889"/>
            <a:ext cx="111867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/>
              <a:t>B</a:t>
            </a:r>
            <a:r>
              <a:rPr lang="zh-CN" altLang="en-US"/>
              <a:t>指令示例：源码为 “</a:t>
            </a:r>
            <a:r>
              <a:rPr lang="en-US" altLang="zh-CN"/>
              <a:t>source\02_</a:t>
            </a:r>
            <a:r>
              <a:rPr lang="zh-CN" altLang="en-US"/>
              <a:t>录制视频时现场编写的源码</a:t>
            </a:r>
            <a:r>
              <a:rPr lang="en-US" altLang="zh-CN"/>
              <a:t>\02_VisUAL\b.S</a:t>
            </a:r>
            <a:r>
              <a:rPr lang="zh-CN" altLang="en-US"/>
              <a:t>”</a:t>
            </a:r>
            <a:endParaRPr lang="en-US" altLang="zh-CN"/>
          </a:p>
          <a:p>
            <a:endParaRPr lang="en-US" altLang="zh-CN"/>
          </a:p>
          <a:p>
            <a:r>
              <a:rPr lang="pt-BR" altLang="zh-CN"/>
              <a:t>		B		Delay</a:t>
            </a:r>
          </a:p>
          <a:p>
            <a:r>
              <a:rPr lang="pt-BR" altLang="zh-CN"/>
              <a:t>Delay</a:t>
            </a:r>
          </a:p>
          <a:p>
            <a:r>
              <a:rPr lang="pt-BR" altLang="zh-CN"/>
              <a:t>		MOV		R0, #1000</a:t>
            </a:r>
          </a:p>
          <a:p>
            <a:r>
              <a:rPr lang="pt-BR" altLang="zh-CN"/>
              <a:t>Loop</a:t>
            </a:r>
          </a:p>
          <a:p>
            <a:r>
              <a:rPr lang="pt-BR" altLang="zh-CN"/>
              <a:t>		SUBS		R0, R0, #1</a:t>
            </a:r>
          </a:p>
          <a:p>
            <a:r>
              <a:rPr lang="pt-BR" altLang="zh-CN"/>
              <a:t>		BNE		Loop</a:t>
            </a:r>
          </a:p>
          <a:p>
            <a:r>
              <a:rPr lang="pt-BR" altLang="zh-CN"/>
              <a:t>		MOV		R1, #1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2. BL</a:t>
            </a:r>
            <a:r>
              <a:rPr lang="zh-CN" altLang="en-US"/>
              <a:t>指令示例：源码为 “</a:t>
            </a:r>
            <a:r>
              <a:rPr lang="en-US" altLang="zh-CN"/>
              <a:t>source\02_</a:t>
            </a:r>
            <a:r>
              <a:rPr lang="zh-CN" altLang="en-US"/>
              <a:t>录制视频时现场编写的源码</a:t>
            </a:r>
            <a:r>
              <a:rPr lang="en-US" altLang="zh-CN"/>
              <a:t>\02_VisUAL\bl.S</a:t>
            </a:r>
            <a:r>
              <a:rPr lang="zh-CN" altLang="en-US"/>
              <a:t>”</a:t>
            </a:r>
            <a:endParaRPr lang="en-US" altLang="zh-CN"/>
          </a:p>
          <a:p>
            <a:r>
              <a:rPr lang="en-US" altLang="zh-CN"/>
              <a:t>		BL		Delay    ; </a:t>
            </a:r>
            <a:r>
              <a:rPr lang="zh-CN" altLang="en-US"/>
              <a:t>跳转前把返回地址保持在</a:t>
            </a:r>
            <a:r>
              <a:rPr lang="en-US" altLang="zh-CN"/>
              <a:t>LR</a:t>
            </a:r>
            <a:r>
              <a:rPr lang="zh-CN" altLang="en-US"/>
              <a:t>寄存器里</a:t>
            </a:r>
          </a:p>
          <a:p>
            <a:r>
              <a:rPr lang="zh-CN" altLang="en-US"/>
              <a:t>		</a:t>
            </a:r>
            <a:r>
              <a:rPr lang="en-US" altLang="zh-CN"/>
              <a:t>MOV		R1, #1</a:t>
            </a:r>
          </a:p>
          <a:p>
            <a:r>
              <a:rPr lang="en-US" altLang="zh-CN"/>
              <a:t>Delay</a:t>
            </a:r>
          </a:p>
          <a:p>
            <a:r>
              <a:rPr lang="en-US" altLang="zh-CN"/>
              <a:t>		MOV		R0, #1000</a:t>
            </a:r>
          </a:p>
          <a:p>
            <a:r>
              <a:rPr lang="en-US" altLang="zh-CN"/>
              <a:t>Loop</a:t>
            </a:r>
          </a:p>
          <a:p>
            <a:r>
              <a:rPr lang="en-US" altLang="zh-CN"/>
              <a:t>		SUBS		R0, R0, #1</a:t>
            </a:r>
          </a:p>
          <a:p>
            <a:r>
              <a:rPr lang="en-US" altLang="zh-CN"/>
              <a:t>		BNE		Loop</a:t>
            </a:r>
          </a:p>
          <a:p>
            <a:r>
              <a:rPr lang="en-US" altLang="zh-CN"/>
              <a:t>		MOV		PC, LR    ; </a:t>
            </a:r>
            <a:r>
              <a:rPr lang="zh-CN" altLang="en-US"/>
              <a:t>把</a:t>
            </a:r>
            <a:r>
              <a:rPr lang="en-US" altLang="zh-CN"/>
              <a:t>LR</a:t>
            </a:r>
            <a:r>
              <a:rPr lang="zh-CN" altLang="en-US"/>
              <a:t>赋给</a:t>
            </a:r>
            <a:r>
              <a:rPr lang="en-US" altLang="zh-CN"/>
              <a:t>PC</a:t>
            </a:r>
            <a:r>
              <a:rPr lang="zh-CN" altLang="en-US"/>
              <a:t>，返回</a:t>
            </a:r>
          </a:p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2419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也可以给</a:t>
              </a:r>
              <a:r>
                <a:rPr lang="en-US" altLang="zh-CN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PC</a:t>
              </a:r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直接赋值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ACF3A3EA-573B-4BCF-AE7A-AC2A0A1FC871}"/>
              </a:ext>
            </a:extLst>
          </p:cNvPr>
          <p:cNvSpPr txBox="1"/>
          <p:nvPr/>
        </p:nvSpPr>
        <p:spPr>
          <a:xfrm>
            <a:off x="1416300" y="1547951"/>
            <a:ext cx="100178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源码为 “</a:t>
            </a:r>
            <a:r>
              <a:rPr lang="en-US" altLang="zh-CN"/>
              <a:t>source\02_</a:t>
            </a:r>
            <a:r>
              <a:rPr lang="zh-CN" altLang="en-US"/>
              <a:t>录制视频时现场编写的源码</a:t>
            </a:r>
            <a:r>
              <a:rPr lang="en-US" altLang="zh-CN"/>
              <a:t>\02_VisUAL\pc.S</a:t>
            </a:r>
            <a:r>
              <a:rPr lang="zh-CN" altLang="en-US"/>
              <a:t>”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		ADR		LR, Ret    ; </a:t>
            </a:r>
            <a:r>
              <a:rPr lang="zh-CN" altLang="en-US"/>
              <a:t>伪指令，读取</a:t>
            </a:r>
            <a:r>
              <a:rPr lang="en-US" altLang="zh-CN"/>
              <a:t>Ret</a:t>
            </a:r>
            <a:r>
              <a:rPr lang="zh-CN" altLang="en-US"/>
              <a:t>标号的地址赋给</a:t>
            </a:r>
            <a:r>
              <a:rPr lang="en-US" altLang="zh-CN"/>
              <a:t>LR</a:t>
            </a:r>
            <a:r>
              <a:rPr lang="zh-CN" altLang="en-US"/>
              <a:t>，这是返回地址</a:t>
            </a:r>
          </a:p>
          <a:p>
            <a:r>
              <a:rPr lang="zh-CN" altLang="en-US"/>
              <a:t>		</a:t>
            </a:r>
            <a:r>
              <a:rPr lang="en-US" altLang="zh-CN"/>
              <a:t>ADR		PC, Delay  ; </a:t>
            </a:r>
            <a:r>
              <a:rPr lang="zh-CN" altLang="en-US"/>
              <a:t>伪指令，读取</a:t>
            </a:r>
            <a:r>
              <a:rPr lang="en-US" altLang="zh-CN"/>
              <a:t>Delay</a:t>
            </a:r>
            <a:r>
              <a:rPr lang="zh-CN" altLang="en-US"/>
              <a:t>标号的地址赋给</a:t>
            </a:r>
            <a:r>
              <a:rPr lang="en-US" altLang="zh-CN"/>
              <a:t>PC</a:t>
            </a:r>
            <a:r>
              <a:rPr lang="zh-CN" altLang="en-US"/>
              <a:t>，直接跳转</a:t>
            </a:r>
          </a:p>
          <a:p>
            <a:r>
              <a:rPr lang="en-US" altLang="zh-CN"/>
              <a:t>Ret</a:t>
            </a:r>
          </a:p>
          <a:p>
            <a:r>
              <a:rPr lang="en-US" altLang="zh-CN"/>
              <a:t>		MOV		R1, #1</a:t>
            </a:r>
          </a:p>
          <a:p>
            <a:r>
              <a:rPr lang="en-US" altLang="zh-CN"/>
              <a:t>Delay</a:t>
            </a:r>
          </a:p>
          <a:p>
            <a:r>
              <a:rPr lang="en-US" altLang="zh-CN"/>
              <a:t>		MOV		R0, #1000</a:t>
            </a:r>
          </a:p>
          <a:p>
            <a:r>
              <a:rPr lang="en-US" altLang="zh-CN"/>
              <a:t>Loop</a:t>
            </a:r>
          </a:p>
          <a:p>
            <a:r>
              <a:rPr lang="en-US" altLang="zh-CN"/>
              <a:t>		SUBS		R0, R0, #1</a:t>
            </a:r>
          </a:p>
          <a:p>
            <a:r>
              <a:rPr lang="en-US" altLang="zh-CN"/>
              <a:t>		BNE		Loop</a:t>
            </a:r>
          </a:p>
          <a:p>
            <a:r>
              <a:rPr lang="en-US" altLang="zh-CN"/>
              <a:t>		MOV		PC, LR    ; </a:t>
            </a:r>
            <a:r>
              <a:rPr lang="zh-CN" altLang="en-US"/>
              <a:t>把</a:t>
            </a:r>
            <a:r>
              <a:rPr lang="en-US" altLang="zh-CN"/>
              <a:t>LR</a:t>
            </a:r>
            <a:r>
              <a:rPr lang="zh-CN" altLang="en-US"/>
              <a:t>赋给</a:t>
            </a:r>
            <a:r>
              <a:rPr lang="en-US" altLang="zh-CN"/>
              <a:t>PC</a:t>
            </a:r>
            <a:r>
              <a:rPr lang="zh-CN" altLang="en-US"/>
              <a:t>，返回</a:t>
            </a:r>
          </a:p>
        </p:txBody>
      </p:sp>
    </p:spTree>
    <p:extLst>
      <p:ext uri="{BB962C8B-B14F-4D97-AF65-F5344CB8AC3E}">
        <p14:creationId xmlns:p14="http://schemas.microsoft.com/office/powerpoint/2010/main" val="2177108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5611</TotalTime>
  <Words>551</Words>
  <Application>Microsoft Office PowerPoint</Application>
  <PresentationFormat>宽屏</PresentationFormat>
  <Paragraphs>57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等线 Light</vt:lpstr>
      <vt:lpstr>方正正纤黑简体</vt:lpstr>
      <vt:lpstr>黑体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韦 东山</dc:creator>
  <cp:lastModifiedBy>韦 东山</cp:lastModifiedBy>
  <cp:revision>460</cp:revision>
  <dcterms:created xsi:type="dcterms:W3CDTF">2020-09-12T05:08:37Z</dcterms:created>
  <dcterms:modified xsi:type="dcterms:W3CDTF">2020-10-12T04:20:20Z</dcterms:modified>
</cp:coreProperties>
</file>