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3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D96FD-8665-48AF-B463-16B7C4F6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F73C4A-0E69-43F6-A0B5-A87254335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C0E1A-59AF-4C59-A4F3-3192E6B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0C17-0059-4C4B-B075-1DF442BD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0F03F6-D25C-4AD9-AD2F-776327C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6FF8B-CA01-4354-9733-31067850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DCB7D1-9A40-4D0F-80F1-40954E6B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F2FAD-CEC7-4DCB-A401-CA07D412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17103-B3B8-49A0-AF58-8DC3161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D35DC-861F-4716-9D08-F9F54546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D5C554-7625-4C6B-833B-84AAA077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C3A8CF-FFC8-4984-A7FC-5B19F02E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AAC3-C192-462E-9FA7-D08B37F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364385-755A-4DBA-8086-1D876B90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A1ED1-5017-43A7-A974-1CAB5B2A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2FC70-47D0-477B-A5BE-588942E7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120FE-A05C-4102-BC00-7397A73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7951F0-87FC-4E4C-A177-6769B74E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489217-8F9E-4F89-B306-46070FA2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8C7D22-ACF0-4E81-9399-2748DB6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C870E-AA8B-4A0D-B3EA-81CC7C2E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57917-0396-4589-86B4-F822F612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816079-9AB8-4D2C-A415-11E89327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414A0-927D-4099-8EEF-30BF7C70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262CC4-CF9B-49FA-9450-64A688D0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7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845B1-D53F-4A5E-A243-B92E57A5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8D97-71E9-4B18-A0A1-504E5DA4B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F8A197-4E20-49DD-B5E3-4E6E34A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EE1DA-8BF4-4DB1-802E-889927C8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E13F9D-469F-44DC-89B8-11543791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717FA-9224-4CE6-AA87-EA5CCFBB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64B1E-FF27-4B2F-AE63-1D5929D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392ED-52E3-438B-B7EE-47AA64FA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CC8E9-75B2-451E-99DD-A4501367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B42CF-2EC7-499C-BA0B-B840C72F2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C28EC9-10A0-49E2-AC85-16D348B0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9B581-D1DC-439D-87D7-5463AE0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671530-75CE-4400-B3A4-7D6AB3B7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5EAB22-A6CF-471C-BDA3-A7A2FAB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93472-16BA-4D8C-A338-691637D5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61952-35F8-4999-B3A3-EDB0659A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8A5BDA-D35D-4A70-B1C7-5FA3E900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CFB8A2-AFB8-4F0A-9728-813D6E37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BFAF90-652F-46F6-9800-711924F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ABC03F-AE4B-46BC-9281-5CDC47B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AF69F6-06F5-4EE6-B7F7-31E0F985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8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B329-2E6C-4F7E-B474-84A1E7A1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FDC8B-7B51-4A62-8718-CFBDE5D7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0F274-F438-4F19-B07F-57CDCB1B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F3B52-0AA8-40C0-91CF-8DC7DB53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D41A8F-A276-4546-82F3-117E4AF5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98FEC-F281-4DE2-98A8-1D328CC4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4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651A38-9A88-477D-8A00-F7FA005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8ABEBD0-C8BB-4FFB-B904-81AB2F9D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7786CF-70BF-48AA-A7A9-6C775B568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CBDE8-91B6-49BC-B57F-E7EB644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6F47A-FCE6-41BA-B2AC-9A86494B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6A9048-A711-4E7B-9DC4-54F8A0E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FD0092-559F-4A91-8CF3-650908F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C981-E18E-4872-BACB-E256DD5ED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047E1E-EC4B-4026-BEF7-839E6FF7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A40FD4-0554-4CB4-8144-C09265FE0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919C5-7CCB-477E-A232-4EA9A4AE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RISC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3C15F96-FCEA-48D3-A757-257E821E67D2}"/>
              </a:ext>
            </a:extLst>
          </p:cNvPr>
          <p:cNvSpPr txBox="1"/>
          <p:nvPr/>
        </p:nvSpPr>
        <p:spPr>
          <a:xfrm>
            <a:off x="771786" y="1059992"/>
            <a:ext cx="8095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ARM</a:t>
            </a:r>
            <a:r>
              <a:rPr lang="zh-CN" altLang="en-US"/>
              <a:t>芯片属于精简指令集计算机</a:t>
            </a:r>
            <a:r>
              <a:rPr lang="en-US" altLang="zh-CN"/>
              <a:t>(RISC</a:t>
            </a:r>
            <a:r>
              <a:rPr lang="zh-CN" altLang="en-US"/>
              <a:t>：</a:t>
            </a:r>
            <a:r>
              <a:rPr lang="en-US" altLang="zh-CN"/>
              <a:t>Reduced Instruction Set Computing)</a:t>
            </a:r>
            <a:r>
              <a:rPr lang="zh-CN" altLang="en-US"/>
              <a:t>，它所用的指令比较简单，有如下特点：</a:t>
            </a:r>
          </a:p>
          <a:p>
            <a:r>
              <a:rPr lang="zh-CN" altLang="en-US"/>
              <a:t>① 对内存只有读、写指令</a:t>
            </a:r>
          </a:p>
          <a:p>
            <a:r>
              <a:rPr lang="zh-CN" altLang="en-US"/>
              <a:t>② 对于数据的运算是在</a:t>
            </a:r>
            <a:r>
              <a:rPr lang="en-US" altLang="zh-CN"/>
              <a:t>CPU</a:t>
            </a:r>
            <a:r>
              <a:rPr lang="zh-CN" altLang="en-US"/>
              <a:t>内部实现</a:t>
            </a:r>
          </a:p>
          <a:p>
            <a:r>
              <a:rPr lang="zh-CN" altLang="en-US"/>
              <a:t>③ 怎么实现函数？怎么调用函数？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1ABF74-A90B-4E4D-A255-F4A4872AC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903" y="3042009"/>
            <a:ext cx="3839973" cy="311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0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跳转指令简介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3C15F96-FCEA-48D3-A757-257E821E67D2}"/>
              </a:ext>
            </a:extLst>
          </p:cNvPr>
          <p:cNvSpPr txBox="1"/>
          <p:nvPr/>
        </p:nvSpPr>
        <p:spPr>
          <a:xfrm>
            <a:off x="771786" y="1059992"/>
            <a:ext cx="9722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</a:t>
            </a:r>
            <a:r>
              <a:rPr lang="zh-CN" altLang="en-US"/>
              <a:t>程序中，函数</a:t>
            </a:r>
            <a:r>
              <a:rPr lang="en-US" altLang="zh-CN"/>
              <a:t>A</a:t>
            </a:r>
            <a:r>
              <a:rPr lang="zh-CN" altLang="en-US"/>
              <a:t>调用函数</a:t>
            </a:r>
            <a:r>
              <a:rPr lang="en-US" altLang="zh-CN"/>
              <a:t>B</a:t>
            </a:r>
            <a:r>
              <a:rPr lang="zh-CN" altLang="en-US"/>
              <a:t>的实质是什么？</a:t>
            </a:r>
            <a:endParaRPr lang="en-US" altLang="zh-CN"/>
          </a:p>
          <a:p>
            <a:r>
              <a:rPr lang="en-US" altLang="zh-CN"/>
              <a:t>void   A()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      int a = 10;</a:t>
            </a:r>
          </a:p>
          <a:p>
            <a:r>
              <a:rPr lang="en-US" altLang="zh-CN"/>
              <a:t>      B(a);</a:t>
            </a:r>
          </a:p>
          <a:p>
            <a:r>
              <a:rPr lang="en-US" altLang="zh-CN"/>
              <a:t>      printf(“ok”);</a:t>
            </a:r>
          </a:p>
          <a:p>
            <a:r>
              <a:rPr lang="en-US" altLang="zh-CN"/>
              <a:t>}</a:t>
            </a:r>
          </a:p>
          <a:p>
            <a:r>
              <a:rPr lang="zh-CN" altLang="en-US"/>
              <a:t>实质是：跳转去执行函数</a:t>
            </a:r>
            <a:r>
              <a:rPr lang="en-US" altLang="zh-CN"/>
              <a:t>B</a:t>
            </a:r>
            <a:r>
              <a:rPr lang="zh-CN" altLang="en-US"/>
              <a:t>的代码，函数</a:t>
            </a:r>
            <a:r>
              <a:rPr lang="en-US" altLang="zh-CN"/>
              <a:t>B</a:t>
            </a:r>
            <a:r>
              <a:rPr lang="zh-CN" altLang="en-US"/>
              <a:t>执行完后，还要回到函数</a:t>
            </a:r>
            <a:r>
              <a:rPr lang="en-US" altLang="zh-CN"/>
              <a:t>A</a:t>
            </a:r>
            <a:r>
              <a:rPr lang="zh-CN" altLang="en-US"/>
              <a:t>继续执行后面的代码。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对应的汇编指令就是跳转指令。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86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分支</a:t>
              </a:r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/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跳转指令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参考</a:t>
            </a:r>
            <a:r>
              <a:rPr lang="en-US" altLang="zh-CN"/>
              <a:t>《DEN0013D_cortex_a_series_PG.pdf》P327</a:t>
            </a:r>
            <a:r>
              <a:rPr lang="zh-CN" altLang="en-US"/>
              <a:t>、</a:t>
            </a:r>
            <a:r>
              <a:rPr lang="en-US" altLang="zh-CN"/>
              <a:t>P328</a:t>
            </a:r>
            <a:r>
              <a:rPr lang="zh-CN" altLang="en-US"/>
              <a:t>、</a:t>
            </a:r>
            <a:r>
              <a:rPr lang="en-US" altLang="zh-CN"/>
              <a:t>P329</a:t>
            </a:r>
          </a:p>
          <a:p>
            <a:r>
              <a:rPr lang="zh-CN" altLang="en-US"/>
              <a:t>核心指令是</a:t>
            </a:r>
            <a:r>
              <a:rPr lang="en-US" altLang="zh-CN"/>
              <a:t>B</a:t>
            </a:r>
            <a:r>
              <a:rPr lang="zh-CN" altLang="en-US"/>
              <a:t>、</a:t>
            </a:r>
            <a:r>
              <a:rPr lang="en-US" altLang="zh-CN"/>
              <a:t>BL</a:t>
            </a:r>
            <a:r>
              <a:rPr lang="zh-CN" altLang="en-US"/>
              <a:t>：</a:t>
            </a:r>
            <a:endParaRPr lang="en-US" altLang="zh-CN"/>
          </a:p>
          <a:p>
            <a:r>
              <a:rPr lang="en-US" altLang="zh-CN"/>
              <a:t>B</a:t>
            </a:r>
            <a:r>
              <a:rPr lang="zh-CN" altLang="en-US"/>
              <a:t>：</a:t>
            </a:r>
            <a:r>
              <a:rPr lang="en-US" altLang="zh-CN"/>
              <a:t>Branch</a:t>
            </a:r>
            <a:r>
              <a:rPr lang="zh-CN" altLang="en-US"/>
              <a:t>，跳转</a:t>
            </a:r>
            <a:endParaRPr lang="en-US" altLang="zh-CN"/>
          </a:p>
          <a:p>
            <a:r>
              <a:rPr lang="en-US" altLang="zh-CN"/>
              <a:t>BL</a:t>
            </a:r>
            <a:r>
              <a:rPr lang="zh-CN" altLang="en-US"/>
              <a:t>：</a:t>
            </a:r>
            <a:r>
              <a:rPr lang="en-US" altLang="zh-CN"/>
              <a:t>Branch with Link</a:t>
            </a:r>
            <a:r>
              <a:rPr lang="zh-CN" altLang="en-US"/>
              <a:t>，跳转前先把返回地址保持在</a:t>
            </a:r>
            <a:r>
              <a:rPr lang="en-US" altLang="zh-CN"/>
              <a:t>LR</a:t>
            </a:r>
            <a:r>
              <a:rPr lang="zh-CN" altLang="en-US"/>
              <a:t>寄存器中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BX</a:t>
            </a:r>
            <a:r>
              <a:rPr lang="zh-CN" altLang="en-US"/>
              <a:t>：</a:t>
            </a:r>
            <a:r>
              <a:rPr lang="en-US" altLang="zh-CN"/>
              <a:t>Branch and eXchange</a:t>
            </a:r>
            <a:r>
              <a:rPr lang="zh-CN" altLang="en-US"/>
              <a:t>，根据跳转地址的</a:t>
            </a:r>
            <a:r>
              <a:rPr lang="en-US" altLang="zh-CN"/>
              <a:t>BIT0</a:t>
            </a:r>
            <a:r>
              <a:rPr lang="zh-CN" altLang="en-US"/>
              <a:t>切换为</a:t>
            </a:r>
            <a:r>
              <a:rPr lang="en-US" altLang="zh-CN"/>
              <a:t>ARM</a:t>
            </a:r>
            <a:r>
              <a:rPr lang="zh-CN" altLang="en-US"/>
              <a:t>或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(0</a:t>
            </a:r>
            <a:r>
              <a:rPr lang="zh-CN" altLang="en-US"/>
              <a:t>：</a:t>
            </a:r>
            <a:r>
              <a:rPr lang="en-US" altLang="zh-CN"/>
              <a:t>ARM</a:t>
            </a:r>
            <a:r>
              <a:rPr lang="zh-CN" altLang="en-US"/>
              <a:t>状态，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)</a:t>
            </a:r>
            <a:br>
              <a:rPr lang="en-US" altLang="zh-CN"/>
            </a:br>
            <a:r>
              <a:rPr lang="en-US" altLang="zh-CN"/>
              <a:t>BLX</a:t>
            </a:r>
            <a:r>
              <a:rPr lang="zh-CN" altLang="en-US"/>
              <a:t>：</a:t>
            </a:r>
            <a:r>
              <a:rPr lang="en-US" altLang="zh-CN"/>
              <a:t>Branch with Link and eXchange </a:t>
            </a:r>
          </a:p>
          <a:p>
            <a:r>
              <a:rPr lang="zh-CN" altLang="en-US"/>
              <a:t>         根据跳转地址的</a:t>
            </a:r>
            <a:r>
              <a:rPr lang="en-US" altLang="zh-CN"/>
              <a:t>BIT0</a:t>
            </a:r>
            <a:r>
              <a:rPr lang="zh-CN" altLang="en-US"/>
              <a:t>切换为</a:t>
            </a:r>
            <a:r>
              <a:rPr lang="en-US" altLang="zh-CN"/>
              <a:t>ARM</a:t>
            </a:r>
            <a:r>
              <a:rPr lang="zh-CN" altLang="en-US"/>
              <a:t>或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(0</a:t>
            </a:r>
            <a:r>
              <a:rPr lang="zh-CN" altLang="en-US"/>
              <a:t>：</a:t>
            </a:r>
            <a:r>
              <a:rPr lang="en-US" altLang="zh-CN"/>
              <a:t>ARM</a:t>
            </a:r>
            <a:r>
              <a:rPr lang="zh-CN" altLang="en-US"/>
              <a:t>状态，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)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848E7F5-902F-4A1B-86E8-F03DB72B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15" y="3447801"/>
            <a:ext cx="5047619" cy="102857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C01B6CC-39D6-478A-9D10-2821176B5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113" y="3447801"/>
            <a:ext cx="2009524" cy="8666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767EE9B-6E20-4524-A8DE-629B742A5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15" y="4762500"/>
            <a:ext cx="3695700" cy="16954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C7D7628-04EB-462F-AF0A-69966774E8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9113" y="4762500"/>
            <a:ext cx="3771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7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练习几条跳转指令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/>
              <a:t>B</a:t>
            </a:r>
            <a:r>
              <a:rPr lang="zh-CN" altLang="en-US"/>
              <a:t>指令示例：源码为 “</a:t>
            </a:r>
            <a:r>
              <a:rPr lang="en-US" altLang="zh-CN"/>
              <a:t>source\02_</a:t>
            </a:r>
            <a:r>
              <a:rPr lang="zh-CN" altLang="en-US"/>
              <a:t>录制视频时现场编写的源码</a:t>
            </a:r>
            <a:r>
              <a:rPr lang="en-US" altLang="zh-CN"/>
              <a:t>\02_VisUAL\b.S</a:t>
            </a:r>
            <a:r>
              <a:rPr lang="zh-CN" altLang="en-US"/>
              <a:t>”</a:t>
            </a:r>
            <a:endParaRPr lang="en-US" altLang="zh-CN"/>
          </a:p>
          <a:p>
            <a:endParaRPr lang="en-US" altLang="zh-CN"/>
          </a:p>
          <a:p>
            <a:r>
              <a:rPr lang="pt-BR" altLang="zh-CN"/>
              <a:t>		B		Delay</a:t>
            </a:r>
          </a:p>
          <a:p>
            <a:r>
              <a:rPr lang="pt-BR" altLang="zh-CN"/>
              <a:t>Delay</a:t>
            </a:r>
          </a:p>
          <a:p>
            <a:r>
              <a:rPr lang="pt-BR" altLang="zh-CN"/>
              <a:t>		MOV		R0, #1000</a:t>
            </a:r>
          </a:p>
          <a:p>
            <a:r>
              <a:rPr lang="pt-BR" altLang="zh-CN"/>
              <a:t>Loop</a:t>
            </a:r>
          </a:p>
          <a:p>
            <a:r>
              <a:rPr lang="pt-BR" altLang="zh-CN"/>
              <a:t>		SUBS		R0, R0, #1</a:t>
            </a:r>
          </a:p>
          <a:p>
            <a:r>
              <a:rPr lang="pt-BR" altLang="zh-CN"/>
              <a:t>		BNE		Loop</a:t>
            </a:r>
          </a:p>
          <a:p>
            <a:r>
              <a:rPr lang="pt-BR" altLang="zh-CN"/>
              <a:t>		MOV		R1, #1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2. BL</a:t>
            </a:r>
            <a:r>
              <a:rPr lang="zh-CN" altLang="en-US"/>
              <a:t>指令示例：源码为 “</a:t>
            </a:r>
            <a:r>
              <a:rPr lang="en-US" altLang="zh-CN"/>
              <a:t>source\02_</a:t>
            </a:r>
            <a:r>
              <a:rPr lang="zh-CN" altLang="en-US"/>
              <a:t>录制视频时现场编写的源码</a:t>
            </a:r>
            <a:r>
              <a:rPr lang="en-US" altLang="zh-CN"/>
              <a:t>\02_VisUAL\bl.S</a:t>
            </a:r>
            <a:r>
              <a:rPr lang="zh-CN" altLang="en-US"/>
              <a:t>”</a:t>
            </a:r>
            <a:endParaRPr lang="en-US" altLang="zh-CN"/>
          </a:p>
          <a:p>
            <a:r>
              <a:rPr lang="en-US" altLang="zh-CN"/>
              <a:t>		BL		Delay    ; </a:t>
            </a:r>
            <a:r>
              <a:rPr lang="zh-CN" altLang="en-US"/>
              <a:t>跳转前把返回地址保持在</a:t>
            </a:r>
            <a:r>
              <a:rPr lang="en-US" altLang="zh-CN"/>
              <a:t>LR</a:t>
            </a:r>
            <a:r>
              <a:rPr lang="zh-CN" altLang="en-US"/>
              <a:t>寄存器里</a:t>
            </a:r>
          </a:p>
          <a:p>
            <a:r>
              <a:rPr lang="zh-CN" altLang="en-US"/>
              <a:t>		</a:t>
            </a:r>
            <a:r>
              <a:rPr lang="en-US" altLang="zh-CN"/>
              <a:t>MOV		R1, #1</a:t>
            </a:r>
          </a:p>
          <a:p>
            <a:r>
              <a:rPr lang="en-US" altLang="zh-CN"/>
              <a:t>Delay</a:t>
            </a:r>
          </a:p>
          <a:p>
            <a:r>
              <a:rPr lang="en-US" altLang="zh-CN"/>
              <a:t>		MOV		R0, #1000</a:t>
            </a:r>
          </a:p>
          <a:p>
            <a:r>
              <a:rPr lang="en-US" altLang="zh-CN"/>
              <a:t>Loop</a:t>
            </a:r>
          </a:p>
          <a:p>
            <a:r>
              <a:rPr lang="en-US" altLang="zh-CN"/>
              <a:t>		SUBS		R0, R0, #1</a:t>
            </a:r>
          </a:p>
          <a:p>
            <a:r>
              <a:rPr lang="en-US" altLang="zh-CN"/>
              <a:t>		BNE		Loop</a:t>
            </a:r>
          </a:p>
          <a:p>
            <a:r>
              <a:rPr lang="en-US" altLang="zh-CN"/>
              <a:t>		MOV		PC, LR    ; </a:t>
            </a:r>
            <a:r>
              <a:rPr lang="zh-CN" altLang="en-US"/>
              <a:t>把</a:t>
            </a:r>
            <a:r>
              <a:rPr lang="en-US" altLang="zh-CN"/>
              <a:t>LR</a:t>
            </a:r>
            <a:r>
              <a:rPr lang="zh-CN" altLang="en-US"/>
              <a:t>赋给</a:t>
            </a:r>
            <a:r>
              <a:rPr lang="en-US" altLang="zh-CN"/>
              <a:t>PC</a:t>
            </a:r>
            <a:r>
              <a:rPr lang="zh-CN" altLang="en-US"/>
              <a:t>，返回</a:t>
            </a:r>
          </a:p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241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也可以给</a:t>
              </a:r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PC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直接赋值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1416300" y="1547951"/>
            <a:ext cx="10017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源码为 “</a:t>
            </a:r>
            <a:r>
              <a:rPr lang="en-US" altLang="zh-CN"/>
              <a:t>source\02_</a:t>
            </a:r>
            <a:r>
              <a:rPr lang="zh-CN" altLang="en-US"/>
              <a:t>录制视频时现场编写的源码</a:t>
            </a:r>
            <a:r>
              <a:rPr lang="en-US" altLang="zh-CN"/>
              <a:t>\02_VisUAL\pc.S</a:t>
            </a:r>
            <a:r>
              <a:rPr lang="zh-CN" altLang="en-US"/>
              <a:t>”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		ADR		LR, Ret    ; </a:t>
            </a:r>
            <a:r>
              <a:rPr lang="zh-CN" altLang="en-US"/>
              <a:t>伪指令，读取</a:t>
            </a:r>
            <a:r>
              <a:rPr lang="en-US" altLang="zh-CN"/>
              <a:t>Ret</a:t>
            </a:r>
            <a:r>
              <a:rPr lang="zh-CN" altLang="en-US"/>
              <a:t>标号的地址赋给</a:t>
            </a:r>
            <a:r>
              <a:rPr lang="en-US" altLang="zh-CN"/>
              <a:t>LR</a:t>
            </a:r>
            <a:r>
              <a:rPr lang="zh-CN" altLang="en-US"/>
              <a:t>，这是返回地址</a:t>
            </a:r>
          </a:p>
          <a:p>
            <a:r>
              <a:rPr lang="zh-CN" altLang="en-US"/>
              <a:t>		</a:t>
            </a:r>
            <a:r>
              <a:rPr lang="en-US" altLang="zh-CN"/>
              <a:t>ADR		PC, Delay  ; </a:t>
            </a:r>
            <a:r>
              <a:rPr lang="zh-CN" altLang="en-US"/>
              <a:t>伪指令，读取</a:t>
            </a:r>
            <a:r>
              <a:rPr lang="en-US" altLang="zh-CN"/>
              <a:t>Delay</a:t>
            </a:r>
            <a:r>
              <a:rPr lang="zh-CN" altLang="en-US"/>
              <a:t>标号的地址赋给</a:t>
            </a:r>
            <a:r>
              <a:rPr lang="en-US" altLang="zh-CN"/>
              <a:t>PC</a:t>
            </a:r>
            <a:r>
              <a:rPr lang="zh-CN" altLang="en-US"/>
              <a:t>，直接跳转</a:t>
            </a:r>
          </a:p>
          <a:p>
            <a:r>
              <a:rPr lang="en-US" altLang="zh-CN"/>
              <a:t>Ret</a:t>
            </a:r>
          </a:p>
          <a:p>
            <a:r>
              <a:rPr lang="en-US" altLang="zh-CN"/>
              <a:t>		MOV		R1, #1</a:t>
            </a:r>
          </a:p>
          <a:p>
            <a:r>
              <a:rPr lang="en-US" altLang="zh-CN"/>
              <a:t>Delay</a:t>
            </a:r>
          </a:p>
          <a:p>
            <a:r>
              <a:rPr lang="en-US" altLang="zh-CN"/>
              <a:t>		MOV		R0, #1000</a:t>
            </a:r>
          </a:p>
          <a:p>
            <a:r>
              <a:rPr lang="en-US" altLang="zh-CN"/>
              <a:t>Loop</a:t>
            </a:r>
          </a:p>
          <a:p>
            <a:r>
              <a:rPr lang="en-US" altLang="zh-CN"/>
              <a:t>		SUBS		R0, R0, #1</a:t>
            </a:r>
          </a:p>
          <a:p>
            <a:r>
              <a:rPr lang="en-US" altLang="zh-CN"/>
              <a:t>		BNE		Loop</a:t>
            </a:r>
          </a:p>
          <a:p>
            <a:r>
              <a:rPr lang="en-US" altLang="zh-CN"/>
              <a:t>		MOV		PC, LR    ; </a:t>
            </a:r>
            <a:r>
              <a:rPr lang="zh-CN" altLang="en-US"/>
              <a:t>把</a:t>
            </a:r>
            <a:r>
              <a:rPr lang="en-US" altLang="zh-CN"/>
              <a:t>LR</a:t>
            </a:r>
            <a:r>
              <a:rPr lang="zh-CN" altLang="en-US"/>
              <a:t>赋给</a:t>
            </a:r>
            <a:r>
              <a:rPr lang="en-US" altLang="zh-CN"/>
              <a:t>PC</a:t>
            </a:r>
            <a:r>
              <a:rPr lang="zh-CN" altLang="en-US"/>
              <a:t>，返回</a:t>
            </a:r>
          </a:p>
        </p:txBody>
      </p:sp>
    </p:spTree>
    <p:extLst>
      <p:ext uri="{BB962C8B-B14F-4D97-AF65-F5344CB8AC3E}">
        <p14:creationId xmlns:p14="http://schemas.microsoft.com/office/powerpoint/2010/main" val="217710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551</Words>
  <Application>Microsoft Office PowerPoint</Application>
  <PresentationFormat>宽屏</PresentationFormat>
  <Paragraphs>57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方正正纤黑简体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韦 东山</dc:creator>
  <cp:lastModifiedBy>韦 东山</cp:lastModifiedBy>
  <cp:revision>460</cp:revision>
  <dcterms:created xsi:type="dcterms:W3CDTF">2020-09-12T05:08:37Z</dcterms:created>
  <dcterms:modified xsi:type="dcterms:W3CDTF">2020-10-12T04:20:20Z</dcterms:modified>
</cp:coreProperties>
</file>