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4" r:id="rId27"/>
    <p:sldId id="282" r:id="rId28"/>
    <p:sldId id="285" r:id="rId29"/>
    <p:sldId id="286" r:id="rId30"/>
    <p:sldId id="287" r:id="rId31"/>
    <p:sldId id="288" r:id="rId32"/>
    <p:sldId id="289" r:id="rId33"/>
    <p:sldId id="283" r:id="rId34"/>
    <p:sldId id="27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  <p:sldId id="305" r:id="rId48"/>
    <p:sldId id="306" r:id="rId49"/>
    <p:sldId id="307" r:id="rId50"/>
    <p:sldId id="308" r:id="rId51"/>
    <p:sldId id="301" r:id="rId52"/>
    <p:sldId id="302" r:id="rId53"/>
    <p:sldId id="303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42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2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4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5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15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16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91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46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99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36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7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EDA45-9851-4788-8011-1C1D00180856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59A8-A649-4149-971E-97FFE356A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80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00693" cy="44757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23798" y="429108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RTT</a:t>
            </a:r>
            <a:r>
              <a:rPr lang="zh-CN" altLang="en-US" dirty="0" smtClean="0"/>
              <a:t>直播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594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7619" cy="4676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62812" y="2802834"/>
            <a:ext cx="315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加法和</a:t>
            </a:r>
            <a:r>
              <a:rPr lang="en-US" altLang="zh-CN" b="1" dirty="0" smtClean="0">
                <a:solidFill>
                  <a:srgbClr val="FF0000"/>
                </a:solidFill>
              </a:rPr>
              <a:t>R14</a:t>
            </a:r>
            <a:r>
              <a:rPr lang="zh-CN" altLang="en-US" b="1" dirty="0" smtClean="0">
                <a:solidFill>
                  <a:srgbClr val="FF0000"/>
                </a:solidFill>
              </a:rPr>
              <a:t>是</a:t>
            </a:r>
            <a:r>
              <a:rPr lang="en-US" altLang="zh-CN" b="1" dirty="0" smtClean="0">
                <a:solidFill>
                  <a:srgbClr val="FF0000"/>
                </a:solidFill>
              </a:rPr>
              <a:t>LR</a:t>
            </a:r>
            <a:r>
              <a:rPr lang="zh-CN" altLang="en-US" b="1" dirty="0" smtClean="0">
                <a:solidFill>
                  <a:srgbClr val="FF0000"/>
                </a:solidFill>
              </a:rPr>
              <a:t>寄存器，存有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返回值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7772400" y="1143001"/>
            <a:ext cx="1866900" cy="1659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24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54512" y="3209234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b="1" dirty="0" smtClean="0">
                <a:solidFill>
                  <a:srgbClr val="FF0000"/>
                </a:solidFill>
              </a:rPr>
              <a:t>中场休息</a:t>
            </a:r>
            <a:endParaRPr lang="zh-CN" altLang="en-US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3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75770" cy="43561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24600" y="93293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</a:t>
            </a:r>
            <a:r>
              <a:rPr lang="en-US" altLang="zh-CN" b="1" dirty="0" smtClean="0">
                <a:solidFill>
                  <a:srgbClr val="FF0000"/>
                </a:solidFill>
              </a:rPr>
              <a:t>0=1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4559300" y="1117600"/>
            <a:ext cx="1765300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4711700" y="698500"/>
            <a:ext cx="1765300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477000" y="508000"/>
            <a:ext cx="421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把</a:t>
            </a:r>
            <a:r>
              <a:rPr lang="en-US" altLang="zh-CN" b="1" dirty="0" smtClean="0">
                <a:solidFill>
                  <a:srgbClr val="FF0000"/>
                </a:solidFill>
              </a:rPr>
              <a:t>r2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</a:rPr>
              <a:t>r3</a:t>
            </a:r>
            <a:r>
              <a:rPr lang="zh-CN" altLang="en-US" b="1" dirty="0" smtClean="0">
                <a:solidFill>
                  <a:srgbClr val="FF0000"/>
                </a:solidFill>
              </a:rPr>
              <a:t>、下一个运行位置</a:t>
            </a:r>
            <a:r>
              <a:rPr lang="en-US" altLang="zh-CN" b="1" dirty="0" err="1" smtClean="0">
                <a:solidFill>
                  <a:srgbClr val="FF0000"/>
                </a:solidFill>
              </a:rPr>
              <a:t>lr</a:t>
            </a:r>
            <a:r>
              <a:rPr lang="zh-CN" altLang="en-US" b="1" dirty="0" smtClean="0">
                <a:solidFill>
                  <a:srgbClr val="FF0000"/>
                </a:solidFill>
              </a:rPr>
              <a:t>保存到栈里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91575" y="2336800"/>
            <a:ext cx="1409700" cy="4394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15" y="2336800"/>
            <a:ext cx="2647619" cy="1171429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5094625" y="1385332"/>
            <a:ext cx="1765300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920745" y="1200666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把</a:t>
            </a:r>
            <a:r>
              <a:rPr lang="en-US" altLang="zh-CN" b="1" dirty="0" smtClean="0">
                <a:solidFill>
                  <a:srgbClr val="FF0000"/>
                </a:solidFill>
              </a:rPr>
              <a:t>r0</a:t>
            </a:r>
            <a:r>
              <a:rPr lang="zh-CN" altLang="en-US" b="1" dirty="0" smtClean="0">
                <a:solidFill>
                  <a:srgbClr val="FF0000"/>
                </a:solidFill>
              </a:rPr>
              <a:t>值放到</a:t>
            </a:r>
            <a:r>
              <a:rPr lang="en-US" altLang="zh-CN" b="1" dirty="0" smtClean="0">
                <a:solidFill>
                  <a:srgbClr val="FF0000"/>
                </a:solidFill>
              </a:rPr>
              <a:t>sp+4</a:t>
            </a:r>
            <a:r>
              <a:rPr lang="zh-CN" altLang="en-US" b="1" dirty="0" smtClean="0">
                <a:solidFill>
                  <a:srgbClr val="FF0000"/>
                </a:solidFill>
              </a:rPr>
              <a:t>的地址处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7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1"/>
            <a:ext cx="11009875" cy="68469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58100" y="3742634"/>
            <a:ext cx="408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要跳去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</a:rPr>
              <a:t>函数，参数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存放到</a:t>
            </a:r>
            <a:r>
              <a:rPr lang="en-US" altLang="zh-CN" b="1" dirty="0" smtClean="0">
                <a:solidFill>
                  <a:srgbClr val="FF0000"/>
                </a:solidFill>
              </a:rPr>
              <a:t>R0</a:t>
            </a:r>
            <a:r>
              <a:rPr lang="zh-CN" altLang="en-US" b="1" dirty="0" smtClean="0">
                <a:solidFill>
                  <a:srgbClr val="FF0000"/>
                </a:solidFill>
              </a:rPr>
              <a:t>中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参数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存放到</a:t>
            </a:r>
            <a:r>
              <a:rPr lang="en-US" altLang="zh-CN" b="1" dirty="0" smtClean="0">
                <a:solidFill>
                  <a:srgbClr val="FF0000"/>
                </a:solidFill>
              </a:rPr>
              <a:t>R1</a:t>
            </a:r>
            <a:r>
              <a:rPr lang="zh-CN" altLang="en-US" b="1" dirty="0" smtClean="0">
                <a:solidFill>
                  <a:srgbClr val="FF0000"/>
                </a:solidFill>
              </a:rPr>
              <a:t>中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7658100" y="4356100"/>
            <a:ext cx="1447800" cy="1041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73100" y="1308100"/>
            <a:ext cx="1560587" cy="4546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418563" y="3065168"/>
            <a:ext cx="286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跳到这个地址来执行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</a:rPr>
              <a:t>函数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3683000" y="736600"/>
            <a:ext cx="3873500" cy="314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729214" y="2381071"/>
            <a:ext cx="408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写入栈的时候，</a:t>
            </a:r>
            <a:r>
              <a:rPr lang="en-US" altLang="zh-CN" b="1" dirty="0" err="1" smtClean="0">
                <a:solidFill>
                  <a:srgbClr val="00B050"/>
                </a:solidFill>
              </a:rPr>
              <a:t>sp</a:t>
            </a:r>
            <a:r>
              <a:rPr lang="zh-CN" altLang="en-US" b="1" dirty="0" smtClean="0">
                <a:solidFill>
                  <a:srgbClr val="00B050"/>
                </a:solidFill>
              </a:rPr>
              <a:t>指针应该指向的是下一个数据写入的位置，写入数据的时候，要写入</a:t>
            </a:r>
            <a:r>
              <a:rPr lang="en-US" altLang="zh-CN" b="1" dirty="0" err="1" smtClean="0">
                <a:solidFill>
                  <a:srgbClr val="00B050"/>
                </a:solidFill>
              </a:rPr>
              <a:t>sp</a:t>
            </a:r>
            <a:r>
              <a:rPr lang="zh-CN" altLang="en-US" b="1" dirty="0" smtClean="0">
                <a:solidFill>
                  <a:srgbClr val="00B050"/>
                </a:solidFill>
              </a:rPr>
              <a:t>指针</a:t>
            </a:r>
            <a:r>
              <a:rPr lang="en-US" altLang="zh-CN" b="1" dirty="0" smtClean="0">
                <a:solidFill>
                  <a:srgbClr val="00B050"/>
                </a:solidFill>
              </a:rPr>
              <a:t>-4</a:t>
            </a:r>
            <a:r>
              <a:rPr lang="zh-CN" altLang="en-US" b="1" dirty="0" smtClean="0">
                <a:solidFill>
                  <a:srgbClr val="00B050"/>
                </a:solidFill>
              </a:rPr>
              <a:t>的地址处，写完之后，</a:t>
            </a:r>
            <a:r>
              <a:rPr lang="en-US" altLang="zh-CN" b="1" dirty="0" err="1" smtClean="0">
                <a:solidFill>
                  <a:srgbClr val="00B050"/>
                </a:solidFill>
              </a:rPr>
              <a:t>sp</a:t>
            </a:r>
            <a:r>
              <a:rPr lang="zh-CN" altLang="en-US" b="1" dirty="0" smtClean="0">
                <a:solidFill>
                  <a:srgbClr val="00B050"/>
                </a:solidFill>
              </a:rPr>
              <a:t>指针再</a:t>
            </a:r>
            <a:r>
              <a:rPr lang="en-US" altLang="zh-CN" b="1" dirty="0" smtClean="0">
                <a:solidFill>
                  <a:srgbClr val="00B050"/>
                </a:solidFill>
              </a:rPr>
              <a:t>+4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9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4696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62812" y="2802834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加法和减法，都是在</a:t>
            </a:r>
            <a:r>
              <a:rPr lang="en-US" altLang="zh-CN" b="1" dirty="0" smtClean="0">
                <a:solidFill>
                  <a:srgbClr val="FF0000"/>
                </a:solidFill>
              </a:rPr>
              <a:t>CPU</a:t>
            </a:r>
            <a:r>
              <a:rPr lang="zh-CN" altLang="en-US" b="1" dirty="0" smtClean="0">
                <a:solidFill>
                  <a:srgbClr val="FF0000"/>
                </a:solidFill>
              </a:rPr>
              <a:t>内部来实现的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8806286" y="3349023"/>
            <a:ext cx="669413" cy="1909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2" y="509952"/>
            <a:ext cx="11190476" cy="5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64748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6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06812" y="849715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无论什么</a:t>
            </a:r>
            <a:r>
              <a:rPr lang="en-US" altLang="zh-CN" b="1" dirty="0" smtClean="0">
                <a:solidFill>
                  <a:srgbClr val="FF0000"/>
                </a:solidFill>
              </a:rPr>
              <a:t>RTOS</a:t>
            </a:r>
            <a:r>
              <a:rPr lang="zh-CN" altLang="en-US" b="1" dirty="0" smtClean="0">
                <a:solidFill>
                  <a:srgbClr val="FF0000"/>
                </a:solidFill>
              </a:rPr>
              <a:t>的任务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</a:rPr>
              <a:t>线程，都是这</a:t>
            </a:r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</a:rPr>
              <a:t>要素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00000" cy="2438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54512" y="3209234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b="1" dirty="0" smtClean="0">
                <a:solidFill>
                  <a:srgbClr val="FF0000"/>
                </a:solidFill>
              </a:rPr>
              <a:t>中场休息</a:t>
            </a:r>
            <a:endParaRPr lang="zh-CN" altLang="en-US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34"/>
            <a:ext cx="11388588" cy="56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1"/>
            <a:ext cx="9725025" cy="3990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88212" y="593034"/>
            <a:ext cx="3655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所以前面压栈完了之后，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sp</a:t>
            </a:r>
            <a:r>
              <a:rPr lang="zh-CN" altLang="en-US" b="1" dirty="0" smtClean="0">
                <a:solidFill>
                  <a:srgbClr val="FF0000"/>
                </a:solidFill>
              </a:rPr>
              <a:t>指针所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指向的位置，就是最后一个数据的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地址，所以才可以把那个地址赋值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给</a:t>
            </a:r>
            <a:r>
              <a:rPr lang="en-US" altLang="zh-CN" b="1" dirty="0" smtClean="0">
                <a:solidFill>
                  <a:srgbClr val="FF0000"/>
                </a:solidFill>
              </a:rPr>
              <a:t>R0</a:t>
            </a:r>
            <a:r>
              <a:rPr lang="zh-CN" altLang="en-US" b="1" dirty="0" smtClean="0">
                <a:solidFill>
                  <a:srgbClr val="FF0000"/>
                </a:solidFill>
              </a:rPr>
              <a:t>寄存器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5829300" y="1024104"/>
            <a:ext cx="3895726" cy="4627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428324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3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3906" y="1200454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线程间通信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消息队列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信号量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234" y="0"/>
            <a:ext cx="7836766" cy="45314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8440" y="3054654"/>
            <a:ext cx="1802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线程间同步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信号量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互斥量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事件组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25938" y="484535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线程的管理与调度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02237" y="3054654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所以在使用系统资源的时候，可以考虑是要做同步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还是要做数据通信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8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914"/>
            <a:ext cx="9647619" cy="5276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2476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有一</a:t>
            </a:r>
            <a:r>
              <a:rPr lang="zh-CN" altLang="en-US" b="1" dirty="0" smtClean="0">
                <a:solidFill>
                  <a:srgbClr val="FF0000"/>
                </a:solidFill>
              </a:rPr>
              <a:t>个初始优先级，当前优先级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在后面互斥量，优先级翻转的时候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优先级继承比较有用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4635500" y="2463800"/>
            <a:ext cx="235776" cy="698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052316" y="222634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这个函数的作用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13811" y="0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程序状态寄存器</a:t>
            </a:r>
            <a:endParaRPr lang="en-US" altLang="zh-CN" b="1" dirty="0" smtClean="0">
              <a:solidFill>
                <a:srgbClr val="00B05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比较结果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中断使能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程序当前所处的用户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129" y="0"/>
            <a:ext cx="5500750" cy="2463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746619" y="2272507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R13=SP</a:t>
            </a:r>
            <a:r>
              <a:rPr lang="zh-CN" altLang="en-US" b="1" dirty="0" smtClean="0">
                <a:solidFill>
                  <a:srgbClr val="FF0000"/>
                </a:solidFill>
              </a:rPr>
              <a:t>不用保存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在</a:t>
            </a:r>
            <a:r>
              <a:rPr lang="en-US" altLang="zh-CN" b="1" dirty="0" smtClean="0">
                <a:solidFill>
                  <a:srgbClr val="FF0000"/>
                </a:solidFill>
              </a:rPr>
              <a:t>TCB</a:t>
            </a:r>
            <a:r>
              <a:rPr lang="zh-CN" altLang="en-US" b="1" dirty="0" smtClean="0">
                <a:solidFill>
                  <a:srgbClr val="FF0000"/>
                </a:solidFill>
              </a:rPr>
              <a:t>中保存就好了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1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6602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5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54"/>
            <a:ext cx="8942857" cy="426666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5512" y="5207000"/>
            <a:ext cx="9215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先写好其他寄存器的值，最后写入</a:t>
            </a:r>
            <a:r>
              <a:rPr lang="en-US" altLang="zh-CN" b="1" dirty="0" smtClean="0">
                <a:solidFill>
                  <a:srgbClr val="FF0000"/>
                </a:solidFill>
              </a:rPr>
              <a:t>PC</a:t>
            </a:r>
            <a:r>
              <a:rPr lang="zh-CN" altLang="en-US" b="1" dirty="0" smtClean="0">
                <a:solidFill>
                  <a:srgbClr val="FF0000"/>
                </a:solidFill>
              </a:rPr>
              <a:t>寄存器的值，然后系统就运行起来了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SP</a:t>
            </a:r>
            <a:r>
              <a:rPr lang="zh-CN" altLang="en-US" b="1" dirty="0" smtClean="0">
                <a:solidFill>
                  <a:srgbClr val="FF0000"/>
                </a:solidFill>
              </a:rPr>
              <a:t>指针，在创建完线程之后，会虚拟构造出一个栈，然后把线程函数的名称，参数先写入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栈中，然后</a:t>
            </a:r>
            <a:r>
              <a:rPr lang="en-US" altLang="zh-CN" b="1" dirty="0" smtClean="0">
                <a:solidFill>
                  <a:srgbClr val="FF0000"/>
                </a:solidFill>
              </a:rPr>
              <a:t>SP</a:t>
            </a:r>
            <a:r>
              <a:rPr lang="zh-CN" altLang="en-US" b="1" dirty="0" smtClean="0">
                <a:solidFill>
                  <a:srgbClr val="FF0000"/>
                </a:solidFill>
              </a:rPr>
              <a:t>指针，就会指向存放了这些参数之后的位置。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3074574" y="1409701"/>
            <a:ext cx="0" cy="3797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14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333" cy="35904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68600" y="4784034"/>
            <a:ext cx="756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FF0000"/>
                </a:solidFill>
              </a:rPr>
              <a:t>RTT</a:t>
            </a:r>
            <a:r>
              <a:rPr lang="zh-CN" altLang="en-US" sz="2500" b="1" dirty="0" smtClean="0">
                <a:solidFill>
                  <a:srgbClr val="FF0000"/>
                </a:solidFill>
              </a:rPr>
              <a:t>和</a:t>
            </a:r>
            <a:r>
              <a:rPr lang="en-US" altLang="zh-CN" sz="2500" b="1" dirty="0" smtClean="0">
                <a:solidFill>
                  <a:srgbClr val="FF0000"/>
                </a:solidFill>
              </a:rPr>
              <a:t>LINUX</a:t>
            </a:r>
            <a:r>
              <a:rPr lang="zh-CN" altLang="en-US" sz="2500" b="1" dirty="0" smtClean="0">
                <a:solidFill>
                  <a:srgbClr val="FF0000"/>
                </a:solidFill>
              </a:rPr>
              <a:t>里面，说的线程，就是</a:t>
            </a:r>
            <a:r>
              <a:rPr lang="en-US" altLang="zh-CN" sz="2500" b="1" dirty="0" err="1" smtClean="0">
                <a:solidFill>
                  <a:srgbClr val="FF0000"/>
                </a:solidFill>
              </a:rPr>
              <a:t>FreeRTOS</a:t>
            </a:r>
            <a:r>
              <a:rPr lang="zh-CN" altLang="en-US" sz="2500" b="1" dirty="0" smtClean="0">
                <a:solidFill>
                  <a:srgbClr val="FF0000"/>
                </a:solidFill>
              </a:rPr>
              <a:t>的任务</a:t>
            </a:r>
            <a:endParaRPr lang="zh-CN" alt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15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108"/>
            <a:ext cx="7076190" cy="29714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15448" y="134181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怎么实现这些方法的呢？？？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>
            <a:stCxn id="2" idx="2"/>
          </p:cNvCxnSpPr>
          <p:nvPr/>
        </p:nvCxnSpPr>
        <p:spPr>
          <a:xfrm flipH="1">
            <a:off x="6769100" y="1711146"/>
            <a:ext cx="2339092" cy="5311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b="1" dirty="0" smtClean="0">
                <a:solidFill>
                  <a:srgbClr val="FF0000"/>
                </a:solidFill>
              </a:rPr>
              <a:t>中场休息</a:t>
            </a:r>
            <a:endParaRPr lang="zh-CN" altLang="en-US" sz="38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04112" y="242696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需要通过分析链表来实现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7869"/>
            <a:ext cx="8885714" cy="2657143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>
            <a:off x="2895600" y="6083300"/>
            <a:ext cx="2641600" cy="83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708977" y="5898634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现在来分析一下怎么启动它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47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4" y="0"/>
            <a:ext cx="10619854" cy="52451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7378700" y="3124200"/>
            <a:ext cx="1041400" cy="122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676977" y="1898134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现在来分析一下怎么启动它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223000" y="1016000"/>
            <a:ext cx="28448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735812" y="2317234"/>
            <a:ext cx="46426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创建一个线程之后，并没有放入线程链表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中，需要</a:t>
            </a:r>
            <a:r>
              <a:rPr lang="en-US" altLang="zh-CN" b="1" dirty="0" smtClean="0">
                <a:solidFill>
                  <a:srgbClr val="FF0000"/>
                </a:solidFill>
              </a:rPr>
              <a:t>startup</a:t>
            </a:r>
            <a:r>
              <a:rPr lang="zh-CN" altLang="en-US" b="1" dirty="0" smtClean="0">
                <a:solidFill>
                  <a:srgbClr val="FF0000"/>
                </a:solidFill>
              </a:rPr>
              <a:t>之后，才会把所有线程放到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线程链表中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但是，</a:t>
            </a:r>
            <a:r>
              <a:rPr lang="en-US" altLang="zh-CN" b="1" dirty="0" smtClean="0">
                <a:solidFill>
                  <a:srgbClr val="FF0000"/>
                </a:solidFill>
              </a:rPr>
              <a:t>startup</a:t>
            </a:r>
            <a:r>
              <a:rPr lang="zh-CN" altLang="en-US" b="1" dirty="0" smtClean="0">
                <a:solidFill>
                  <a:srgbClr val="FF0000"/>
                </a:solidFill>
              </a:rPr>
              <a:t>也只是把线程放到链表中而已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err="1" smtClean="0">
                <a:solidFill>
                  <a:srgbClr val="FF0000"/>
                </a:solidFill>
              </a:rPr>
              <a:t>Schedue_start</a:t>
            </a:r>
            <a:r>
              <a:rPr lang="zh-CN" altLang="en-US" b="1" dirty="0" smtClean="0">
                <a:solidFill>
                  <a:srgbClr val="FF0000"/>
                </a:solidFill>
              </a:rPr>
              <a:t>（）函数调用之后，才会找出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优先级最高的线程运行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159000" y="2267466"/>
            <a:ext cx="5576812" cy="178383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1054"/>
            <a:ext cx="4572000" cy="2216947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3149600" y="4534932"/>
            <a:ext cx="3200400" cy="894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51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58375" cy="47910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5228709"/>
            <a:ext cx="7340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调度，会从高优先级的就绪链表中，判断每一个优先级的链表是否给空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然后找到优先级最高的就绪任务，运气。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同等优先级的链表线程，通过时间片轮转来实现轮流运行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3670236" y="3429000"/>
            <a:ext cx="914464" cy="1799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13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0"/>
            <a:ext cx="75713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调度过程，就是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同优先级的线程，链表头的先运行，一段时间之后，再移动到链表的尾部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Schedule </a:t>
            </a:r>
            <a:r>
              <a:rPr lang="zh-CN" altLang="en-US" b="1" dirty="0" smtClean="0">
                <a:solidFill>
                  <a:srgbClr val="FF0000"/>
                </a:solidFill>
              </a:rPr>
              <a:t>先算出最高就绪优先级的线程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就会遍历  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thread_priority_table</a:t>
            </a:r>
            <a:r>
              <a:rPr lang="en-US" altLang="zh-CN" b="1" dirty="0" smtClean="0">
                <a:solidFill>
                  <a:srgbClr val="FF0000"/>
                </a:solidFill>
              </a:rPr>
              <a:t>   </a:t>
            </a:r>
            <a:r>
              <a:rPr lang="zh-CN" altLang="en-US" b="1" dirty="0" smtClean="0">
                <a:solidFill>
                  <a:srgbClr val="FF0000"/>
                </a:solidFill>
              </a:rPr>
              <a:t>表格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 err="1" smtClean="0">
                <a:solidFill>
                  <a:srgbClr val="FF0000"/>
                </a:solidFill>
              </a:rPr>
              <a:t>Systick</a:t>
            </a:r>
            <a:r>
              <a:rPr lang="zh-CN" altLang="en-US" b="1" dirty="0" smtClean="0">
                <a:solidFill>
                  <a:srgbClr val="FF0000"/>
                </a:solidFill>
              </a:rPr>
              <a:t>每</a:t>
            </a:r>
            <a:r>
              <a:rPr lang="en-US" altLang="zh-CN" b="1" dirty="0" smtClean="0">
                <a:solidFill>
                  <a:srgbClr val="FF0000"/>
                </a:solidFill>
              </a:rPr>
              <a:t>1ms</a:t>
            </a:r>
            <a:r>
              <a:rPr lang="zh-CN" altLang="en-US" b="1" dirty="0" smtClean="0">
                <a:solidFill>
                  <a:srgbClr val="FF0000"/>
                </a:solidFill>
              </a:rPr>
              <a:t>做一次中断，这个</a:t>
            </a:r>
            <a:r>
              <a:rPr lang="zh-CN" altLang="en-US" b="1" dirty="0" smtClean="0">
                <a:solidFill>
                  <a:srgbClr val="FF0000"/>
                </a:solidFill>
              </a:rPr>
              <a:t>中断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里面</a:t>
            </a:r>
            <a:r>
              <a:rPr lang="zh-CN" altLang="en-US" b="1" dirty="0" smtClean="0">
                <a:solidFill>
                  <a:srgbClr val="FF0000"/>
                </a:solidFill>
              </a:rPr>
              <a:t>会有一小段时间可以运行的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里面</a:t>
            </a:r>
            <a:r>
              <a:rPr lang="zh-CN" altLang="en-US" b="1" dirty="0" smtClean="0">
                <a:solidFill>
                  <a:srgbClr val="FF0000"/>
                </a:solidFill>
              </a:rPr>
              <a:t>做一些判断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333" y="4058000"/>
            <a:ext cx="7866667" cy="28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10" y="821331"/>
            <a:ext cx="8199590" cy="28362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66" y="1233762"/>
            <a:ext cx="8866667" cy="4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1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9600" cy="465584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52889" y="123736"/>
            <a:ext cx="3791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线程的内部，会有一个计数值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每一</a:t>
            </a:r>
            <a:r>
              <a:rPr lang="zh-CN" altLang="en-US" b="1" dirty="0" smtClean="0">
                <a:solidFill>
                  <a:srgbClr val="FF0000"/>
                </a:solidFill>
              </a:rPr>
              <a:t>个</a:t>
            </a:r>
            <a:r>
              <a:rPr lang="en-US" altLang="zh-CN" b="1" dirty="0" smtClean="0">
                <a:solidFill>
                  <a:srgbClr val="FF0000"/>
                </a:solidFill>
              </a:rPr>
              <a:t>tick</a:t>
            </a:r>
            <a:r>
              <a:rPr lang="zh-CN" altLang="en-US" b="1" dirty="0" smtClean="0">
                <a:solidFill>
                  <a:srgbClr val="FF0000"/>
                </a:solidFill>
              </a:rPr>
              <a:t>进行</a:t>
            </a:r>
            <a:r>
              <a:rPr lang="en-US" altLang="zh-CN" b="1" dirty="0" smtClean="0">
                <a:solidFill>
                  <a:srgbClr val="FF0000"/>
                </a:solidFill>
              </a:rPr>
              <a:t>--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r>
              <a:rPr lang="en-US" altLang="zh-CN" b="1" dirty="0" err="1" smtClean="0">
                <a:solidFill>
                  <a:srgbClr val="FF0000"/>
                </a:solidFill>
              </a:rPr>
              <a:t>remaining_tick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就是当前线程还有多少个</a:t>
            </a:r>
            <a:r>
              <a:rPr lang="en-US" altLang="zh-CN" b="1" dirty="0" smtClean="0">
                <a:solidFill>
                  <a:srgbClr val="FF0000"/>
                </a:solidFill>
              </a:rPr>
              <a:t>tick</a:t>
            </a:r>
            <a:r>
              <a:rPr lang="zh-CN" altLang="en-US" b="1" dirty="0" smtClean="0">
                <a:solidFill>
                  <a:srgbClr val="FF0000"/>
                </a:solidFill>
              </a:rPr>
              <a:t>就时间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到了。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4978400" y="584200"/>
            <a:ext cx="2674489" cy="1376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10" idx="1"/>
          </p:cNvCxnSpPr>
          <p:nvPr/>
        </p:nvCxnSpPr>
        <p:spPr>
          <a:xfrm flipH="1">
            <a:off x="6108700" y="2071474"/>
            <a:ext cx="1235498" cy="4734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344198" y="1471309"/>
            <a:ext cx="4847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线程时间到了之后，就会把</a:t>
            </a:r>
            <a:r>
              <a:rPr lang="en-US" altLang="zh-CN" b="1" dirty="0" err="1" smtClean="0">
                <a:solidFill>
                  <a:srgbClr val="FF0000"/>
                </a:solidFill>
              </a:rPr>
              <a:t>remain_tick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函数值恢复 初始时间</a:t>
            </a:r>
            <a:r>
              <a:rPr lang="en-US" altLang="zh-CN" b="1" dirty="0" err="1" smtClean="0">
                <a:solidFill>
                  <a:srgbClr val="FF0000"/>
                </a:solidFill>
              </a:rPr>
              <a:t>init_tick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等下一次再进入这个线程的时候，</a:t>
            </a:r>
            <a:r>
              <a:rPr lang="en-US" altLang="zh-CN" b="1" dirty="0" err="1" smtClean="0">
                <a:solidFill>
                  <a:srgbClr val="FF0000"/>
                </a:solidFill>
              </a:rPr>
              <a:t>remain_tick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又从一个新的值进行运行。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0" y="2760902"/>
            <a:ext cx="5041900" cy="41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68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6" y="104580"/>
            <a:ext cx="12118122" cy="63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9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632199" cy="2819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81431" y="35408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除了普通的轮询，还可以使用前后台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4290"/>
            <a:ext cx="3962399" cy="36756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81431" y="848076"/>
            <a:ext cx="4387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如果中断处理函数比较复杂，在这个中断</a:t>
            </a:r>
            <a:endParaRPr lang="en-US" altLang="zh-CN" dirty="0" smtClean="0"/>
          </a:p>
          <a:p>
            <a:r>
              <a:rPr lang="zh-CN" altLang="en-US" dirty="0" smtClean="0"/>
              <a:t>处理的时候，会影响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中死循环和其他</a:t>
            </a:r>
            <a:endParaRPr lang="en-US" altLang="zh-CN" dirty="0" smtClean="0"/>
          </a:p>
          <a:p>
            <a:r>
              <a:rPr lang="zh-CN" altLang="en-US" dirty="0" smtClean="0"/>
              <a:t>中断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143" y="3269181"/>
            <a:ext cx="7342857" cy="360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33574" y="2482398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如果采用中断中添加标志位的方法，</a:t>
            </a:r>
            <a:endParaRPr lang="en-US" altLang="zh-CN" dirty="0" smtClean="0"/>
          </a:p>
          <a:p>
            <a:r>
              <a:rPr lang="zh-CN" altLang="en-US" dirty="0" smtClean="0"/>
              <a:t>又回到了在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死循环中轮询遍历</a:t>
            </a:r>
            <a:endParaRPr lang="en-US" altLang="zh-CN" dirty="0" smtClean="0"/>
          </a:p>
          <a:p>
            <a:r>
              <a:rPr lang="zh-CN" altLang="en-US" dirty="0" smtClean="0"/>
              <a:t>的情况了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085" y="2158388"/>
            <a:ext cx="4571429" cy="3619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163085" y="2777221"/>
            <a:ext cx="493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而</a:t>
            </a:r>
            <a:r>
              <a:rPr lang="en-US" altLang="zh-CN" dirty="0" smtClean="0"/>
              <a:t>RTOS</a:t>
            </a:r>
            <a:r>
              <a:rPr lang="zh-CN" altLang="en-US" dirty="0" smtClean="0"/>
              <a:t>可以实现各个任务之间差不多同时运行</a:t>
            </a: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2276374" y="2819400"/>
            <a:ext cx="555726" cy="946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04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00001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13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485687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61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6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12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66667" cy="51333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44848" y="5657671"/>
            <a:ext cx="3647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RTT </a:t>
            </a:r>
            <a:r>
              <a:rPr lang="zh-CN" altLang="en-US" b="1" dirty="0" smtClean="0">
                <a:solidFill>
                  <a:srgbClr val="FF0000"/>
                </a:solidFill>
              </a:rPr>
              <a:t>每一个线程，都有一个定时器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不同</a:t>
            </a:r>
            <a:r>
              <a:rPr lang="en-US" altLang="zh-CN" b="1" dirty="0" smtClean="0">
                <a:solidFill>
                  <a:srgbClr val="FF0000"/>
                </a:solidFill>
              </a:rPr>
              <a:t>RTOS</a:t>
            </a:r>
            <a:r>
              <a:rPr lang="zh-CN" altLang="en-US" b="1" dirty="0" smtClean="0">
                <a:solidFill>
                  <a:srgbClr val="FF0000"/>
                </a:solidFill>
              </a:rPr>
              <a:t>的实现方式不同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 err="1" smtClean="0">
                <a:solidFill>
                  <a:srgbClr val="FF0000"/>
                </a:solidFill>
              </a:rPr>
              <a:t>FreeRTOS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</a:rPr>
              <a:t>是</a:t>
            </a:r>
            <a:r>
              <a:rPr lang="en-US" altLang="zh-CN" b="1" dirty="0" err="1" smtClean="0">
                <a:solidFill>
                  <a:srgbClr val="FF0000"/>
                </a:solidFill>
              </a:rPr>
              <a:t>DelayList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456287" y="6591300"/>
            <a:ext cx="1887113" cy="1532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79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619" y="4229429"/>
            <a:ext cx="5152381" cy="2628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09524" cy="446666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63029" y="250223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醒了就老老实实去排队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9398000" y="1384300"/>
            <a:ext cx="440059" cy="3746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190" y="0"/>
            <a:ext cx="857143" cy="580952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10583044" y="482600"/>
            <a:ext cx="313556" cy="46482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0220" y="4889830"/>
            <a:ext cx="57006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RTT</a:t>
            </a:r>
            <a:r>
              <a:rPr lang="zh-CN" altLang="en-US" b="1" dirty="0" smtClean="0">
                <a:solidFill>
                  <a:srgbClr val="FF0000"/>
                </a:solidFill>
              </a:rPr>
              <a:t>新创建的线程，放到尾部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 err="1" smtClean="0">
                <a:solidFill>
                  <a:srgbClr val="FF0000"/>
                </a:solidFill>
              </a:rPr>
              <a:t>FreeRTOS</a:t>
            </a:r>
            <a:r>
              <a:rPr lang="zh-CN" altLang="en-US" b="1" dirty="0" smtClean="0">
                <a:solidFill>
                  <a:srgbClr val="FF0000"/>
                </a:solidFill>
              </a:rPr>
              <a:t>好像是把当前线程指针，指向新创建的线程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chemeClr val="accent6"/>
                </a:solidFill>
              </a:rPr>
              <a:t>那可能就是链表添加的顺序不同（</a:t>
            </a:r>
            <a:r>
              <a:rPr lang="en-US" altLang="zh-CN" b="1" dirty="0" smtClean="0">
                <a:solidFill>
                  <a:schemeClr val="accent6"/>
                </a:solidFill>
              </a:rPr>
              <a:t>HAL</a:t>
            </a:r>
            <a:r>
              <a:rPr lang="zh-CN" altLang="en-US" b="1" dirty="0" smtClean="0">
                <a:solidFill>
                  <a:schemeClr val="accent6"/>
                </a:solidFill>
              </a:rPr>
              <a:t>智能家居的链表</a:t>
            </a:r>
            <a:endParaRPr lang="en-US" altLang="zh-CN" b="1" dirty="0" smtClean="0">
              <a:solidFill>
                <a:schemeClr val="accent6"/>
              </a:solidFill>
            </a:endParaRPr>
          </a:p>
          <a:p>
            <a:r>
              <a:rPr lang="zh-CN" altLang="en-US" b="1" dirty="0" smtClean="0">
                <a:solidFill>
                  <a:schemeClr val="accent6"/>
                </a:solidFill>
              </a:rPr>
              <a:t>就是放到尾部的，头指针也是在尾部</a:t>
            </a:r>
            <a:r>
              <a:rPr lang="zh-CN" altLang="en-US" b="1" dirty="0" smtClean="0">
                <a:solidFill>
                  <a:schemeClr val="accent6"/>
                </a:solidFill>
              </a:rPr>
              <a:t>）</a:t>
            </a:r>
            <a:endParaRPr lang="en-US" altLang="zh-CN" b="1" dirty="0" smtClean="0">
              <a:solidFill>
                <a:schemeClr val="accent6"/>
              </a:solidFill>
            </a:endParaRPr>
          </a:p>
          <a:p>
            <a:r>
              <a:rPr lang="zh-CN" altLang="en-US" b="1" dirty="0" smtClean="0">
                <a:solidFill>
                  <a:schemeClr val="accent6"/>
                </a:solidFill>
              </a:rPr>
              <a:t>普通链表，就是在后面添加的</a:t>
            </a:r>
            <a:endParaRPr lang="en-US" altLang="zh-CN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61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96914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为什么系统可以那么快的找到最高优先级的线程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7965997" y="1023636"/>
            <a:ext cx="669413" cy="1909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46"/>
            <a:ext cx="6342857" cy="1142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8435"/>
            <a:ext cx="5323809" cy="15333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6100" y="3696434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有一些处理器，可以快速地找出哪一位是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4250432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要挂起一个线程很简单，把你从就绪链表里面移除出来就行了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941" y="23926"/>
            <a:ext cx="5317659" cy="6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23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608" y="1596767"/>
            <a:ext cx="6592570" cy="44701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83723" cy="5156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88212" y="291584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每个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systick</a:t>
            </a:r>
            <a:r>
              <a:rPr lang="zh-CN" altLang="en-US" b="1" dirty="0" smtClean="0">
                <a:solidFill>
                  <a:srgbClr val="FF0000"/>
                </a:solidFill>
              </a:rPr>
              <a:t>，里面都会调用这个函数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>
            <a:stCxn id="2" idx="1"/>
          </p:cNvCxnSpPr>
          <p:nvPr/>
        </p:nvCxnSpPr>
        <p:spPr>
          <a:xfrm flipH="1" flipV="1">
            <a:off x="4203700" y="215900"/>
            <a:ext cx="3684512" cy="260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11" idx="0"/>
          </p:cNvCxnSpPr>
          <p:nvPr/>
        </p:nvCxnSpPr>
        <p:spPr>
          <a:xfrm flipH="1" flipV="1">
            <a:off x="2237194" y="4796522"/>
            <a:ext cx="858126" cy="1127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33799" y="5924034"/>
            <a:ext cx="5723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每个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systick</a:t>
            </a:r>
            <a:r>
              <a:rPr lang="zh-CN" altLang="en-US" b="1" dirty="0" smtClean="0">
                <a:solidFill>
                  <a:srgbClr val="FF0000"/>
                </a:solidFill>
              </a:rPr>
              <a:t>，里面都会检查定时器，会判断每个线程的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定时器是否超时了，超时了就调用超时函数，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600" y="6247199"/>
            <a:ext cx="1752381" cy="590476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 flipV="1">
            <a:off x="8831590" y="3407006"/>
            <a:ext cx="1176010" cy="2840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8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3809" cy="41714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18527" y="30568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尾部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836293" y="5225368"/>
            <a:ext cx="3347613" cy="115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61528" y="4169881"/>
            <a:ext cx="115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Delay(50)  </a:t>
            </a:r>
            <a:r>
              <a:rPr lang="zh-CN" altLang="en-US" b="1" dirty="0" smtClean="0">
                <a:solidFill>
                  <a:srgbClr val="FF0000"/>
                </a:solidFill>
              </a:rPr>
              <a:t>就是把自己放入阻塞链表中，然后</a:t>
            </a:r>
            <a:r>
              <a:rPr lang="en-US" altLang="zh-CN" b="1" dirty="0" smtClean="0">
                <a:solidFill>
                  <a:srgbClr val="FF0000"/>
                </a:solidFill>
              </a:rPr>
              <a:t>50</a:t>
            </a:r>
            <a:r>
              <a:rPr lang="zh-CN" altLang="en-US" b="1" dirty="0" smtClean="0">
                <a:solidFill>
                  <a:srgbClr val="FF0000"/>
                </a:solidFill>
              </a:rPr>
              <a:t>个</a:t>
            </a:r>
            <a:r>
              <a:rPr lang="en-US" altLang="zh-CN" b="1" dirty="0" smtClean="0">
                <a:solidFill>
                  <a:srgbClr val="FF0000"/>
                </a:solidFill>
              </a:rPr>
              <a:t>tick</a:t>
            </a:r>
            <a:r>
              <a:rPr lang="zh-CN" altLang="en-US" b="1" dirty="0" smtClean="0">
                <a:solidFill>
                  <a:srgbClr val="FF0000"/>
                </a:solidFill>
              </a:rPr>
              <a:t>之后，再把自己重新放入就绪链表中。再发起一次调度。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62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34"/>
            <a:ext cx="12377314" cy="66397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312" y="110434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对比</a:t>
            </a:r>
            <a:r>
              <a:rPr lang="en-US" altLang="zh-CN" b="1" dirty="0" err="1" smtClean="0">
                <a:solidFill>
                  <a:srgbClr val="FF0000"/>
                </a:solidFill>
              </a:rPr>
              <a:t>FreeRTOS</a:t>
            </a:r>
            <a:r>
              <a:rPr lang="zh-CN" altLang="en-US" b="1" dirty="0" smtClean="0">
                <a:solidFill>
                  <a:srgbClr val="FF0000"/>
                </a:solidFill>
              </a:rPr>
              <a:t>的就绪链表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8204200" y="1574800"/>
            <a:ext cx="673100" cy="850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799312" y="711851"/>
            <a:ext cx="4334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Task3</a:t>
            </a:r>
            <a:r>
              <a:rPr lang="zh-CN" altLang="en-US" b="1" dirty="0" smtClean="0">
                <a:solidFill>
                  <a:srgbClr val="FF0000"/>
                </a:solidFill>
              </a:rPr>
              <a:t>先执行，执行完之后，又回到</a:t>
            </a:r>
            <a:r>
              <a:rPr lang="en-US" altLang="zh-CN" b="1" dirty="0" smtClean="0">
                <a:solidFill>
                  <a:srgbClr val="FF0000"/>
                </a:solidFill>
              </a:rPr>
              <a:t>task1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然后又轮流执行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34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76190" cy="47333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69012" y="3171134"/>
            <a:ext cx="5493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然后在每一个</a:t>
            </a:r>
            <a:r>
              <a:rPr lang="en-US" altLang="zh-CN" b="1" dirty="0" smtClean="0">
                <a:solidFill>
                  <a:srgbClr val="FF0000"/>
                </a:solidFill>
              </a:rPr>
              <a:t>tick</a:t>
            </a:r>
            <a:r>
              <a:rPr lang="zh-CN" altLang="en-US" b="1" dirty="0" smtClean="0">
                <a:solidFill>
                  <a:srgbClr val="FF0000"/>
                </a:solidFill>
              </a:rPr>
              <a:t>中断里面，对定时器链表中的项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进行比较，可能是判断最近的哪个定时器是否超时了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超时了再处理超时函数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5081734" y="432620"/>
            <a:ext cx="2322366" cy="151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9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8400" cy="44708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57114" y="0"/>
            <a:ext cx="64171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函数的代码不用保存，存在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中，只有烧写器可以破坏它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chemeClr val="accent6"/>
                </a:solidFill>
              </a:rPr>
              <a:t>函数的局部变量，作用域只在函数的内部，各个函数之间的</a:t>
            </a:r>
            <a:endParaRPr lang="en-US" altLang="zh-CN" b="1" dirty="0" smtClean="0">
              <a:solidFill>
                <a:schemeClr val="accent6"/>
              </a:solidFill>
            </a:endParaRPr>
          </a:p>
          <a:p>
            <a:r>
              <a:rPr lang="zh-CN" altLang="en-US" b="1" dirty="0" smtClean="0">
                <a:solidFill>
                  <a:schemeClr val="accent6"/>
                </a:solidFill>
              </a:rPr>
              <a:t>栈空间不冲突的话，也是保存下来的</a:t>
            </a:r>
            <a:endParaRPr lang="en-US" altLang="zh-CN" b="1" dirty="0" smtClean="0">
              <a:solidFill>
                <a:schemeClr val="accent6"/>
              </a:solidFill>
            </a:endParaRPr>
          </a:p>
          <a:p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但是局部变量里面有中间运算的结果，这些是需要保存的，这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要引入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Arm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架构里面的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CPU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里面的寄存器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R0~R15</a:t>
            </a:r>
          </a:p>
          <a:p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里面使用到的寄存器的值是需要保存的，不然辛辛苦苦保存的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算的一些中间值，不保存就废了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</a:rPr>
              <a:t>全局变量本身在内存上，所有函数都可以使用，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</a:rPr>
              <a:t>所以不需要保存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函数执行到哪里需要保存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54" y="2811846"/>
            <a:ext cx="4387646" cy="40461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144" y="3543300"/>
            <a:ext cx="4609939" cy="33147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5572556" y="2208782"/>
            <a:ext cx="1107644" cy="2811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955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31" y="677108"/>
            <a:ext cx="8314286" cy="42952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14912" y="338554"/>
            <a:ext cx="497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一边写，一边读没问题，但是同时写就有问题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007101" y="3383823"/>
            <a:ext cx="649211" cy="692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40831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b="1" dirty="0" smtClean="0">
                <a:solidFill>
                  <a:srgbClr val="FF0000"/>
                </a:solidFill>
              </a:rPr>
              <a:t>线程间通信，同步</a:t>
            </a:r>
            <a:endParaRPr lang="zh-CN" altLang="en-US" sz="38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6312" y="2183494"/>
            <a:ext cx="5622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RTOS</a:t>
            </a:r>
            <a:r>
              <a:rPr lang="zh-CN" altLang="en-US" b="1" dirty="0" smtClean="0">
                <a:solidFill>
                  <a:srgbClr val="FF0000"/>
                </a:solidFill>
              </a:rPr>
              <a:t>的系统资源，就是避免使用全局变量来通信时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所存在的可能引起  同时访问的情况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所以需要实现互斥访问，以及休眠阻塞和唤醒的功能</a:t>
            </a:r>
            <a:r>
              <a:rPr lang="zh-CN" altLang="en-US" b="1" dirty="0" smtClean="0">
                <a:solidFill>
                  <a:srgbClr val="FF0000"/>
                </a:solidFill>
              </a:rPr>
              <a:t>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34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5238" cy="360952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12" y="3143932"/>
            <a:ext cx="28119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这个不是原子操作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可以拆分成几句汇编指令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所以就是线程不安全的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可能被其他任务抢占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1549402" y="2314916"/>
            <a:ext cx="241298" cy="857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68621"/>
            <a:ext cx="7676904" cy="39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73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00" y="5267520"/>
            <a:ext cx="4066667" cy="15523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57278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02312" y="13423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上锁，互斥很简单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3009900" y="1711666"/>
            <a:ext cx="3263900" cy="7521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4302824" y="1905000"/>
            <a:ext cx="2250376" cy="3276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51061" y="2094469"/>
            <a:ext cx="58641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获取锁操作，其内部肯定也是读取这个变量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是否置位，但是这样还不够，如果</a:t>
            </a:r>
            <a:r>
              <a:rPr lang="en-US" altLang="zh-CN" b="1" dirty="0" smtClean="0">
                <a:solidFill>
                  <a:srgbClr val="FF0000"/>
                </a:solidFill>
              </a:rPr>
              <a:t>A  B</a:t>
            </a:r>
            <a:r>
              <a:rPr lang="zh-CN" altLang="en-US" b="1" dirty="0" smtClean="0">
                <a:solidFill>
                  <a:srgbClr val="FF0000"/>
                </a:solidFill>
              </a:rPr>
              <a:t>线程是同优先级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的话，</a:t>
            </a:r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r>
              <a:rPr lang="zh-CN" altLang="en-US" b="1" dirty="0" smtClean="0">
                <a:solidFill>
                  <a:srgbClr val="FF0000"/>
                </a:solidFill>
              </a:rPr>
              <a:t>只是做一个判断功能，但是时间片轮转，其还是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会占用一半的</a:t>
            </a:r>
            <a:r>
              <a:rPr lang="en-US" altLang="zh-CN" b="1" dirty="0" smtClean="0">
                <a:solidFill>
                  <a:srgbClr val="FF0000"/>
                </a:solidFill>
              </a:rPr>
              <a:t>CPU</a:t>
            </a:r>
            <a:r>
              <a:rPr lang="zh-CN" altLang="en-US" b="1" dirty="0" smtClean="0">
                <a:solidFill>
                  <a:srgbClr val="FF0000"/>
                </a:solidFill>
              </a:rPr>
              <a:t>资源，</a:t>
            </a:r>
            <a:r>
              <a:rPr lang="zh-CN" altLang="en-US" b="1" dirty="0" smtClean="0">
                <a:solidFill>
                  <a:srgbClr val="00B0F0"/>
                </a:solidFill>
              </a:rPr>
              <a:t>所以才引入了休眠</a:t>
            </a:r>
            <a:r>
              <a:rPr lang="en-US" altLang="zh-CN" b="1" dirty="0" smtClean="0">
                <a:solidFill>
                  <a:srgbClr val="00B0F0"/>
                </a:solidFill>
              </a:rPr>
              <a:t>-</a:t>
            </a:r>
            <a:r>
              <a:rPr lang="zh-CN" altLang="en-US" b="1" dirty="0" smtClean="0">
                <a:solidFill>
                  <a:srgbClr val="00B0F0"/>
                </a:solidFill>
              </a:rPr>
              <a:t>唤醒机制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</a:rPr>
              <a:t>才可以避免浪费</a:t>
            </a:r>
            <a:r>
              <a:rPr lang="en-US" altLang="zh-CN" b="1" dirty="0" smtClean="0">
                <a:solidFill>
                  <a:srgbClr val="00B0F0"/>
                </a:solidFill>
              </a:rPr>
              <a:t>CPU</a:t>
            </a:r>
            <a:r>
              <a:rPr lang="zh-CN" altLang="en-US" b="1" dirty="0" smtClean="0">
                <a:solidFill>
                  <a:srgbClr val="00B0F0"/>
                </a:solidFill>
              </a:rPr>
              <a:t>资源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8597900" y="3294798"/>
            <a:ext cx="673100" cy="2305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772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77108"/>
            <a:ext cx="9053115" cy="48190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69841" y="56617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如果写入</a:t>
            </a:r>
            <a:r>
              <a:rPr lang="en-US" altLang="zh-CN" b="1" dirty="0" smtClean="0">
                <a:solidFill>
                  <a:srgbClr val="FF0000"/>
                </a:solidFill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</a:rPr>
              <a:t>个消息，满了怎么办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1130884" y="4263623"/>
            <a:ext cx="669413" cy="1909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b="1" dirty="0" smtClean="0">
                <a:solidFill>
                  <a:srgbClr val="FF0000"/>
                </a:solidFill>
              </a:rPr>
              <a:t>队列</a:t>
            </a:r>
            <a:endParaRPr lang="zh-CN" altLang="en-US" sz="3800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112" y="3120341"/>
            <a:ext cx="4383620" cy="12463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255" y="4985120"/>
            <a:ext cx="4133333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58"/>
            <a:ext cx="7771428" cy="33523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23300" y="78053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问题：  </a:t>
            </a:r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r>
              <a:rPr lang="zh-CN" altLang="en-US" b="1" dirty="0" smtClean="0">
                <a:solidFill>
                  <a:srgbClr val="FF0000"/>
                </a:solidFill>
              </a:rPr>
              <a:t>是怎么唤醒</a:t>
            </a:r>
            <a:r>
              <a:rPr lang="en-US" altLang="zh-CN" b="1" dirty="0" smtClean="0">
                <a:solidFill>
                  <a:srgbClr val="FF0000"/>
                </a:solidFill>
              </a:rPr>
              <a:t>A</a:t>
            </a:r>
            <a:r>
              <a:rPr lang="zh-CN" altLang="en-US" b="1" dirty="0" smtClean="0">
                <a:solidFill>
                  <a:srgbClr val="FF0000"/>
                </a:solidFill>
              </a:rPr>
              <a:t>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6807200" y="368300"/>
            <a:ext cx="1816100" cy="596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860328" y="130350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问题：</a:t>
            </a:r>
            <a:r>
              <a:rPr lang="en-US" altLang="zh-CN" b="1" dirty="0" smtClean="0">
                <a:solidFill>
                  <a:srgbClr val="FF0000"/>
                </a:solidFill>
              </a:rPr>
              <a:t>A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</a:rPr>
              <a:t>B </a:t>
            </a:r>
            <a:r>
              <a:rPr lang="zh-CN" altLang="en-US" b="1" dirty="0" smtClean="0">
                <a:solidFill>
                  <a:srgbClr val="FF0000"/>
                </a:solidFill>
              </a:rPr>
              <a:t>之间怎么知道对方的存在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628" y="4580100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创建消息队列有一个返回值，里面有队列的相关信息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3219289"/>
            <a:ext cx="6527800" cy="35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11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34"/>
            <a:ext cx="11645900" cy="28810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87412" y="2979691"/>
            <a:ext cx="3942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等到</a:t>
            </a:r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r>
              <a:rPr lang="zh-CN" altLang="en-US" b="1" dirty="0" smtClean="0">
                <a:solidFill>
                  <a:srgbClr val="FF0000"/>
                </a:solidFill>
              </a:rPr>
              <a:t>写入数据了，我得找到你啊</a:t>
            </a:r>
            <a:r>
              <a:rPr lang="en-US" altLang="zh-CN" b="1" dirty="0" smtClean="0">
                <a:solidFill>
                  <a:srgbClr val="FF0000"/>
                </a:solidFill>
              </a:rPr>
              <a:t>A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比如我只想等待</a:t>
            </a:r>
            <a:r>
              <a:rPr lang="en-US" altLang="zh-CN" b="1" dirty="0" smtClean="0">
                <a:solidFill>
                  <a:srgbClr val="FF0000"/>
                </a:solidFill>
              </a:rPr>
              <a:t>5</a:t>
            </a:r>
            <a:r>
              <a:rPr lang="zh-CN" altLang="en-US" b="1" dirty="0" smtClean="0">
                <a:solidFill>
                  <a:srgbClr val="FF0000"/>
                </a:solidFill>
              </a:rPr>
              <a:t>个</a:t>
            </a:r>
            <a:r>
              <a:rPr lang="en-US" altLang="zh-CN" b="1" dirty="0" smtClean="0">
                <a:solidFill>
                  <a:srgbClr val="FF0000"/>
                </a:solidFill>
              </a:rPr>
              <a:t>TICK</a:t>
            </a:r>
            <a:r>
              <a:rPr lang="zh-CN" altLang="en-US" b="1" dirty="0" smtClean="0">
                <a:solidFill>
                  <a:srgbClr val="FF0000"/>
                </a:solidFill>
              </a:rPr>
              <a:t>，所以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还是需要启动自己的定时器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5054600" y="2840107"/>
            <a:ext cx="3151100" cy="766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000" y="2456470"/>
            <a:ext cx="3428571" cy="638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600" y="4042605"/>
            <a:ext cx="6142450" cy="2653326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994285" y="4985921"/>
            <a:ext cx="3151100" cy="766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279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4187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98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13666" cy="56388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4406900" y="2374901"/>
            <a:ext cx="825500" cy="2400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468612" y="48376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把线程从就绪链表里面拿出来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6654099" y="5080002"/>
            <a:ext cx="1143701" cy="126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520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8"/>
            <a:ext cx="9476190" cy="5209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6047"/>
            <a:ext cx="4183529" cy="15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19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12" y="2068427"/>
            <a:ext cx="4866667" cy="1523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65" y="0"/>
            <a:ext cx="6212858" cy="20684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38465" y="153888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RTT</a:t>
            </a:r>
            <a:r>
              <a:rPr lang="zh-CN" altLang="en-US" b="1" dirty="0" smtClean="0">
                <a:solidFill>
                  <a:srgbClr val="FF0000"/>
                </a:solidFill>
              </a:rPr>
              <a:t>的队列使用的是链表，不是环形缓冲区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b="1" dirty="0">
                <a:solidFill>
                  <a:srgbClr val="FF0000"/>
                </a:solidFill>
              </a:rPr>
              <a:t>互斥</a:t>
            </a:r>
            <a:endParaRPr lang="zh-CN" altLang="en-US" sz="38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04823" y="1034213"/>
            <a:ext cx="397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只有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个数据的时候，头和尾都指向他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782" y="3007605"/>
            <a:ext cx="5751015" cy="3850395"/>
          </a:xfrm>
          <a:prstGeom prst="rect">
            <a:avLst/>
          </a:prstGeom>
        </p:spPr>
      </p:pic>
      <p:cxnSp>
        <p:nvCxnSpPr>
          <p:cNvPr id="10" name="直接箭头连接符 9"/>
          <p:cNvCxnSpPr>
            <a:stCxn id="6" idx="1"/>
          </p:cNvCxnSpPr>
          <p:nvPr/>
        </p:nvCxnSpPr>
        <p:spPr>
          <a:xfrm flipH="1">
            <a:off x="6059277" y="1218879"/>
            <a:ext cx="2145546" cy="1846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36854"/>
            <a:ext cx="5333333" cy="1228571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 flipV="1">
            <a:off x="4757958" y="4932803"/>
            <a:ext cx="199632" cy="1412913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396047" y="643157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头指向最先写入的消息块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5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35175" cy="68580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2438400" y="1155700"/>
            <a:ext cx="1460500" cy="25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21350" y="73179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内存中的值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>
            <a:stCxn id="6" idx="2"/>
          </p:cNvCxnSpPr>
          <p:nvPr/>
        </p:nvCxnSpPr>
        <p:spPr>
          <a:xfrm flipH="1">
            <a:off x="5721351" y="1101123"/>
            <a:ext cx="669413" cy="1909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2819400" y="2490020"/>
            <a:ext cx="1955800" cy="660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565400" y="230535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读到</a:t>
            </a:r>
            <a:r>
              <a:rPr lang="en-US" altLang="zh-CN" b="1" dirty="0" smtClean="0">
                <a:solidFill>
                  <a:srgbClr val="FF0000"/>
                </a:solidFill>
              </a:rPr>
              <a:t>CPU</a:t>
            </a:r>
            <a:r>
              <a:rPr lang="zh-CN" altLang="en-US" b="1" dirty="0" smtClean="0">
                <a:solidFill>
                  <a:srgbClr val="FF0000"/>
                </a:solidFill>
              </a:rPr>
              <a:t>内部去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41180" y="44344"/>
            <a:ext cx="2932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CPU</a:t>
            </a:r>
            <a:r>
              <a:rPr lang="zh-CN" altLang="en-US" b="1" dirty="0" smtClean="0">
                <a:solidFill>
                  <a:srgbClr val="FF0000"/>
                </a:solidFill>
              </a:rPr>
              <a:t>是通过地址线和数据线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选择读取</a:t>
            </a:r>
            <a:r>
              <a:rPr lang="en-US" altLang="zh-CN" b="1" dirty="0" smtClean="0">
                <a:solidFill>
                  <a:srgbClr val="FF0000"/>
                </a:solidFill>
              </a:rPr>
              <a:t>SRAM</a:t>
            </a:r>
            <a:r>
              <a:rPr lang="zh-CN" altLang="en-US" b="1" dirty="0" smtClean="0">
                <a:solidFill>
                  <a:srgbClr val="FF0000"/>
                </a:solidFill>
              </a:rPr>
              <a:t>内存设备的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值，可以直接发出地址来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获取数据的值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719" y="2638952"/>
            <a:ext cx="5504762" cy="421904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683719" y="5473005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CPU</a:t>
            </a:r>
            <a:r>
              <a:rPr lang="zh-CN" altLang="en-US" b="1" dirty="0" smtClean="0">
                <a:solidFill>
                  <a:srgbClr val="FF0000"/>
                </a:solidFill>
              </a:rPr>
              <a:t>怎么知道从哪里读取数据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存放到哪里去？这就是程序，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这些汇编指令，要求</a:t>
            </a:r>
            <a:r>
              <a:rPr lang="en-US" altLang="zh-CN" b="1" dirty="0" smtClean="0">
                <a:solidFill>
                  <a:srgbClr val="FF0000"/>
                </a:solidFill>
              </a:rPr>
              <a:t>CPU</a:t>
            </a:r>
            <a:r>
              <a:rPr lang="zh-CN" altLang="en-US" b="1" dirty="0" smtClean="0">
                <a:solidFill>
                  <a:srgbClr val="FF0000"/>
                </a:solidFill>
              </a:rPr>
              <a:t>如何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读取数据和操作数据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273393" y="648866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Flash</a:t>
            </a:r>
            <a:r>
              <a:rPr lang="zh-CN" altLang="en-US" b="1" dirty="0" smtClean="0">
                <a:solidFill>
                  <a:srgbClr val="FF0000"/>
                </a:solidFill>
              </a:rPr>
              <a:t>中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72981" y="1263617"/>
            <a:ext cx="51122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</a:rPr>
              <a:t>所以之前一直说的</a:t>
            </a:r>
            <a:r>
              <a:rPr lang="en-US" altLang="zh-CN" b="1" dirty="0" smtClean="0">
                <a:solidFill>
                  <a:srgbClr val="00B0F0"/>
                </a:solidFill>
              </a:rPr>
              <a:t>CPU</a:t>
            </a:r>
            <a:r>
              <a:rPr lang="zh-CN" altLang="en-US" b="1" dirty="0" smtClean="0">
                <a:solidFill>
                  <a:srgbClr val="00B0F0"/>
                </a:solidFill>
              </a:rPr>
              <a:t>地址线、数据线，其实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r>
              <a:rPr lang="zh-CN" altLang="en-US" b="1" dirty="0">
                <a:solidFill>
                  <a:srgbClr val="00B0F0"/>
                </a:solidFill>
              </a:rPr>
              <a:t>就</a:t>
            </a:r>
            <a:r>
              <a:rPr lang="zh-CN" altLang="en-US" b="1" dirty="0" smtClean="0">
                <a:solidFill>
                  <a:srgbClr val="00B0F0"/>
                </a:solidFill>
              </a:rPr>
              <a:t>像汇编语言那样操作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r>
              <a:rPr lang="en-US" altLang="zh-CN" b="1" dirty="0" err="1" smtClean="0">
                <a:solidFill>
                  <a:srgbClr val="00B0F0"/>
                </a:solidFill>
              </a:rPr>
              <a:t>Ldr</a:t>
            </a:r>
            <a:r>
              <a:rPr lang="en-US" altLang="zh-CN" b="1" dirty="0" smtClean="0">
                <a:solidFill>
                  <a:srgbClr val="00B0F0"/>
                </a:solidFill>
              </a:rPr>
              <a:t> r0 ,[a]  </a:t>
            </a:r>
            <a:r>
              <a:rPr lang="zh-CN" altLang="en-US" b="1" dirty="0" smtClean="0">
                <a:solidFill>
                  <a:srgbClr val="00B0F0"/>
                </a:solidFill>
              </a:rPr>
              <a:t>这就是</a:t>
            </a:r>
            <a:r>
              <a:rPr lang="en-US" altLang="zh-CN" b="1" dirty="0" smtClean="0">
                <a:solidFill>
                  <a:srgbClr val="00B0F0"/>
                </a:solidFill>
              </a:rPr>
              <a:t>CPU</a:t>
            </a:r>
            <a:r>
              <a:rPr lang="zh-CN" altLang="en-US" b="1" dirty="0" smtClean="0">
                <a:solidFill>
                  <a:srgbClr val="00B0F0"/>
                </a:solidFill>
              </a:rPr>
              <a:t>通过地址</a:t>
            </a:r>
            <a:r>
              <a:rPr lang="en-US" altLang="zh-CN" b="1" dirty="0" smtClean="0">
                <a:solidFill>
                  <a:srgbClr val="00B0F0"/>
                </a:solidFill>
              </a:rPr>
              <a:t>a</a:t>
            </a:r>
            <a:r>
              <a:rPr lang="zh-CN" altLang="en-US" b="1" dirty="0" smtClean="0">
                <a:solidFill>
                  <a:srgbClr val="00B0F0"/>
                </a:solidFill>
              </a:rPr>
              <a:t>通过</a:t>
            </a:r>
            <a:r>
              <a:rPr lang="zh-CN" altLang="en-US" b="1" dirty="0" smtClean="0">
                <a:solidFill>
                  <a:srgbClr val="FF0000"/>
                </a:solidFill>
              </a:rPr>
              <a:t>地址线</a:t>
            </a:r>
            <a:r>
              <a:rPr lang="zh-CN" altLang="en-US" b="1" dirty="0" smtClean="0">
                <a:solidFill>
                  <a:srgbClr val="00B0F0"/>
                </a:solidFill>
              </a:rPr>
              <a:t>发送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</a:rPr>
              <a:t>出去，然后可以读取到内存的值，然后通过</a:t>
            </a:r>
            <a:r>
              <a:rPr lang="zh-CN" altLang="en-US" b="1" dirty="0" smtClean="0">
                <a:solidFill>
                  <a:srgbClr val="FF0000"/>
                </a:solidFill>
              </a:rPr>
              <a:t>数据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线</a:t>
            </a:r>
            <a:r>
              <a:rPr lang="zh-CN" altLang="en-US" b="1" dirty="0" smtClean="0">
                <a:solidFill>
                  <a:srgbClr val="00B0F0"/>
                </a:solidFill>
              </a:rPr>
              <a:t>返回给</a:t>
            </a:r>
            <a:r>
              <a:rPr lang="en-US" altLang="zh-CN" b="1" dirty="0" smtClean="0">
                <a:solidFill>
                  <a:srgbClr val="00B0F0"/>
                </a:solidFill>
              </a:rPr>
              <a:t>CPU</a:t>
            </a:r>
            <a:r>
              <a:rPr lang="zh-CN" altLang="en-US" b="1" dirty="0" smtClean="0">
                <a:solidFill>
                  <a:srgbClr val="00B0F0"/>
                </a:solidFill>
              </a:rPr>
              <a:t>内部的寄存器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94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1" y="4705619"/>
            <a:ext cx="10980952" cy="21523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62812" y="2802834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加法和减法，都是在</a:t>
            </a:r>
            <a:r>
              <a:rPr lang="en-US" altLang="zh-CN" b="1" dirty="0" smtClean="0">
                <a:solidFill>
                  <a:srgbClr val="FF0000"/>
                </a:solidFill>
              </a:rPr>
              <a:t>CPU</a:t>
            </a:r>
            <a:r>
              <a:rPr lang="zh-CN" altLang="en-US" b="1" dirty="0" smtClean="0">
                <a:solidFill>
                  <a:srgbClr val="FF0000"/>
                </a:solidFill>
              </a:rPr>
              <a:t>内部来实现的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7987229" y="3349023"/>
            <a:ext cx="1488471" cy="26882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52381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33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29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71" y="4294893"/>
            <a:ext cx="5670863" cy="204494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50252" y="392556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手册里的这个是错的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33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349" y="2904089"/>
            <a:ext cx="3285714" cy="37523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73" y="1874459"/>
            <a:ext cx="5733333" cy="4104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017" y="14572"/>
            <a:ext cx="5514286" cy="230476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9011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互斥的实现简单粗暴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8263110" y="424320"/>
            <a:ext cx="992650" cy="1109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09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032" y="93567"/>
            <a:ext cx="4915243" cy="283251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95140" y="335147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原子的操作，可以不关中断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10251440" y="2661920"/>
            <a:ext cx="701041" cy="763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52981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390" y="3742969"/>
            <a:ext cx="5385610" cy="17514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17105" y="599374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关中断后要开，就是使用互斥操作某一块资源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的时候，其内部是通过互斥关中断来实现的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3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41901" cy="41908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92" y="0"/>
            <a:ext cx="5320279" cy="30792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278" y="3029429"/>
            <a:ext cx="6895238" cy="38285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3" y="3962762"/>
            <a:ext cx="5180952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6056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62812" y="2802834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加法和减法，都是在</a:t>
            </a:r>
            <a:r>
              <a:rPr lang="en-US" altLang="zh-CN" b="1" dirty="0" smtClean="0">
                <a:solidFill>
                  <a:srgbClr val="FF0000"/>
                </a:solidFill>
              </a:rPr>
              <a:t>CPU</a:t>
            </a:r>
            <a:r>
              <a:rPr lang="zh-CN" altLang="en-US" b="1" dirty="0" smtClean="0">
                <a:solidFill>
                  <a:srgbClr val="FF0000"/>
                </a:solidFill>
              </a:rPr>
              <a:t>内部来实现的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72" y="4696095"/>
            <a:ext cx="6771428" cy="216190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8806286" y="3349023"/>
            <a:ext cx="669413" cy="1909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2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5714" cy="34380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0495" y="340316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注意：高寄存器会保存在高地址处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95" y="1492998"/>
            <a:ext cx="2123810" cy="1876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4133918"/>
            <a:ext cx="6846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00B050"/>
                </a:solidFill>
              </a:rPr>
              <a:t>注意：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R0~R15</a:t>
            </a:r>
            <a:r>
              <a:rPr lang="zh-CN" altLang="en-US" sz="2200" b="1" dirty="0" smtClean="0">
                <a:solidFill>
                  <a:srgbClr val="00B050"/>
                </a:solidFill>
              </a:rPr>
              <a:t>都是 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32bit </a:t>
            </a:r>
            <a:r>
              <a:rPr lang="zh-CN" altLang="en-US" sz="2200" b="1" dirty="0" smtClean="0">
                <a:solidFill>
                  <a:srgbClr val="00B050"/>
                </a:solidFill>
              </a:rPr>
              <a:t>的，所以才叫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32</a:t>
            </a:r>
            <a:r>
              <a:rPr lang="zh-CN" altLang="en-US" sz="2200" b="1" dirty="0" smtClean="0">
                <a:solidFill>
                  <a:srgbClr val="00B050"/>
                </a:solidFill>
              </a:rPr>
              <a:t>位单片机嘛</a:t>
            </a:r>
            <a:endParaRPr lang="zh-CN" altLang="en-US" sz="2200" b="1" dirty="0">
              <a:solidFill>
                <a:srgbClr val="00B05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270" y="600999"/>
            <a:ext cx="4542857" cy="29523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46378"/>
            <a:ext cx="5234329" cy="1326218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5778500" y="2247901"/>
            <a:ext cx="48295" cy="1886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942075" y="2431093"/>
            <a:ext cx="4302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00B050"/>
                </a:solidFill>
              </a:rPr>
              <a:t>所以保存一个寄存器，占用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4</a:t>
            </a:r>
            <a:r>
              <a:rPr lang="zh-CN" altLang="en-US" sz="2200" b="1" dirty="0" smtClean="0">
                <a:solidFill>
                  <a:srgbClr val="00B050"/>
                </a:solidFill>
              </a:rPr>
              <a:t>字节</a:t>
            </a:r>
            <a:endParaRPr lang="zh-CN" altLang="en-US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2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00000" cy="3876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952" y="1219713"/>
            <a:ext cx="6019048" cy="56666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4492" y="5692291"/>
            <a:ext cx="5618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先进后出，比如</a:t>
            </a:r>
            <a:r>
              <a:rPr lang="en-US" altLang="zh-CN" b="1" dirty="0" smtClean="0">
                <a:solidFill>
                  <a:srgbClr val="FF0000"/>
                </a:solidFill>
              </a:rPr>
              <a:t>R1</a:t>
            </a:r>
            <a:r>
              <a:rPr lang="zh-CN" altLang="en-US" b="1" dirty="0" smtClean="0">
                <a:solidFill>
                  <a:srgbClr val="FF0000"/>
                </a:solidFill>
              </a:rPr>
              <a:t>是高，就先把</a:t>
            </a:r>
            <a:r>
              <a:rPr lang="en-US" altLang="zh-CN" b="1" dirty="0" smtClean="0">
                <a:solidFill>
                  <a:srgbClr val="FF0000"/>
                </a:solidFill>
              </a:rPr>
              <a:t>R1</a:t>
            </a:r>
            <a:r>
              <a:rPr lang="zh-CN" altLang="en-US" b="1" dirty="0" smtClean="0">
                <a:solidFill>
                  <a:srgbClr val="FF0000"/>
                </a:solidFill>
              </a:rPr>
              <a:t>存入，后把</a:t>
            </a:r>
            <a:r>
              <a:rPr lang="en-US" altLang="zh-CN" b="1" dirty="0" smtClean="0">
                <a:solidFill>
                  <a:srgbClr val="FF0000"/>
                </a:solidFill>
              </a:rPr>
              <a:t>R0</a:t>
            </a:r>
            <a:r>
              <a:rPr lang="zh-CN" altLang="en-US" b="1" dirty="0" smtClean="0">
                <a:solidFill>
                  <a:srgbClr val="FF0000"/>
                </a:solidFill>
              </a:rPr>
              <a:t>写入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出栈的时候，就先把最里面的</a:t>
            </a:r>
            <a:r>
              <a:rPr lang="en-US" altLang="zh-CN" b="1" dirty="0" smtClean="0">
                <a:solidFill>
                  <a:srgbClr val="FF0000"/>
                </a:solidFill>
              </a:rPr>
              <a:t>R0</a:t>
            </a:r>
            <a:r>
              <a:rPr lang="zh-CN" altLang="en-US" b="1" dirty="0" smtClean="0">
                <a:solidFill>
                  <a:srgbClr val="FF0000"/>
                </a:solidFill>
              </a:rPr>
              <a:t>取出，</a:t>
            </a:r>
            <a:r>
              <a:rPr lang="en-US" altLang="zh-CN" b="1" dirty="0" smtClean="0">
                <a:solidFill>
                  <a:srgbClr val="FF0000"/>
                </a:solidFill>
              </a:rPr>
              <a:t>R1</a:t>
            </a:r>
            <a:r>
              <a:rPr lang="zh-CN" altLang="en-US" b="1" dirty="0" smtClean="0">
                <a:solidFill>
                  <a:srgbClr val="FF0000"/>
                </a:solidFill>
              </a:rPr>
              <a:t>后取出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882900" y="1816101"/>
            <a:ext cx="876300" cy="3848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4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1512</Words>
  <Application>Microsoft Office PowerPoint</Application>
  <PresentationFormat>宽屏</PresentationFormat>
  <Paragraphs>181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Tsinghua03</dc:creator>
  <cp:lastModifiedBy>Tsinghua03</cp:lastModifiedBy>
  <cp:revision>209</cp:revision>
  <dcterms:created xsi:type="dcterms:W3CDTF">2021-12-11T01:03:37Z</dcterms:created>
  <dcterms:modified xsi:type="dcterms:W3CDTF">2021-12-11T08:32:44Z</dcterms:modified>
</cp:coreProperties>
</file>